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573" r:id="rId2"/>
    <p:sldId id="568" r:id="rId3"/>
    <p:sldId id="569" r:id="rId4"/>
    <p:sldId id="570" r:id="rId5"/>
    <p:sldId id="571" r:id="rId6"/>
    <p:sldId id="572" r:id="rId7"/>
    <p:sldId id="375" r:id="rId8"/>
    <p:sldId id="538" r:id="rId9"/>
    <p:sldId id="518" r:id="rId10"/>
    <p:sldId id="539" r:id="rId11"/>
    <p:sldId id="517" r:id="rId12"/>
    <p:sldId id="540" r:id="rId13"/>
    <p:sldId id="543" r:id="rId14"/>
    <p:sldId id="545" r:id="rId15"/>
    <p:sldId id="544" r:id="rId16"/>
    <p:sldId id="546" r:id="rId17"/>
    <p:sldId id="547" r:id="rId18"/>
    <p:sldId id="548" r:id="rId19"/>
    <p:sldId id="549" r:id="rId20"/>
    <p:sldId id="550" r:id="rId21"/>
    <p:sldId id="551" r:id="rId22"/>
    <p:sldId id="552" r:id="rId23"/>
    <p:sldId id="553" r:id="rId24"/>
    <p:sldId id="554" r:id="rId25"/>
    <p:sldId id="555" r:id="rId26"/>
    <p:sldId id="413" r:id="rId27"/>
    <p:sldId id="541" r:id="rId28"/>
    <p:sldId id="478" r:id="rId29"/>
    <p:sldId id="556" r:id="rId30"/>
    <p:sldId id="557" r:id="rId31"/>
    <p:sldId id="558" r:id="rId32"/>
    <p:sldId id="559" r:id="rId33"/>
    <p:sldId id="560" r:id="rId34"/>
    <p:sldId id="561" r:id="rId35"/>
    <p:sldId id="562" r:id="rId36"/>
    <p:sldId id="563" r:id="rId37"/>
    <p:sldId id="564" r:id="rId38"/>
    <p:sldId id="565" r:id="rId39"/>
    <p:sldId id="566" r:id="rId40"/>
    <p:sldId id="567" r:id="rId41"/>
    <p:sldId id="542" r:id="rId42"/>
    <p:sldId id="574" r:id="rId43"/>
  </p:sldIdLst>
  <p:sldSz cx="9144000" cy="6858000" type="screen4x3"/>
  <p:notesSz cx="6858000" cy="9144000"/>
  <p:defaultTextStyle>
    <a:defPPr>
      <a:defRPr lang="tr-TR"/>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D" initials="A" lastIdx="61" clrIdx="0"/>
  <p:cmAuthor id="1" name="mustafa" initials="m" lastIdx="13"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BEC3DC"/>
    <a:srgbClr val="8C95C2"/>
    <a:srgbClr val="F2F3F8"/>
    <a:srgbClr val="FFD1D1"/>
    <a:srgbClr val="FF99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8015" autoAdjust="0"/>
    <p:restoredTop sz="98481" autoAdjust="0"/>
  </p:normalViewPr>
  <p:slideViewPr>
    <p:cSldViewPr>
      <p:cViewPr varScale="1">
        <p:scale>
          <a:sx n="90" d="100"/>
          <a:sy n="90" d="100"/>
        </p:scale>
        <p:origin x="-900" y="-108"/>
      </p:cViewPr>
      <p:guideLst>
        <p:guide orient="horz" pos="2160"/>
        <p:guide pos="2880"/>
      </p:guideLst>
    </p:cSldViewPr>
  </p:slideViewPr>
  <p:notesTextViewPr>
    <p:cViewPr>
      <p:scale>
        <a:sx n="100" d="100"/>
        <a:sy n="100" d="100"/>
      </p:scale>
      <p:origin x="0" y="0"/>
    </p:cViewPr>
  </p:notesTextViewPr>
  <p:sorterViewPr>
    <p:cViewPr>
      <p:scale>
        <a:sx n="90" d="100"/>
        <a:sy n="90" d="100"/>
      </p:scale>
      <p:origin x="0" y="8508"/>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3CE1BF-8483-419B-8664-03F46B1CEE8E}" type="doc">
      <dgm:prSet loTypeId="urn:microsoft.com/office/officeart/2005/8/layout/cycle3" loCatId="cycle" qsTypeId="urn:microsoft.com/office/officeart/2005/8/quickstyle/simple1" qsCatId="simple" csTypeId="urn:microsoft.com/office/officeart/2005/8/colors/colorful5" csCatId="colorful" phldr="1"/>
      <dgm:spPr/>
    </dgm:pt>
    <dgm:pt modelId="{49D49E71-988B-42D4-83E5-E0F6CFD24A61}">
      <dgm:prSet phldrT="[Text]"/>
      <dgm:spPr/>
      <dgm:t>
        <a:bodyPr/>
        <a:lstStyle/>
        <a:p>
          <a:r>
            <a:rPr lang="tr-TR" smtClean="0">
              <a:latin typeface="+mn-lt"/>
            </a:rPr>
            <a:t>İkinci adım sosyal kullanımdır.</a:t>
          </a:r>
          <a:endParaRPr lang="tr-TR" dirty="0"/>
        </a:p>
      </dgm:t>
    </dgm:pt>
    <dgm:pt modelId="{3B645545-0660-476C-B053-1289D2E8231B}" type="parTrans" cxnId="{1FB1B7CD-61B4-478A-BD03-A62B11A4832F}">
      <dgm:prSet/>
      <dgm:spPr/>
      <dgm:t>
        <a:bodyPr/>
        <a:lstStyle/>
        <a:p>
          <a:endParaRPr lang="tr-TR"/>
        </a:p>
      </dgm:t>
    </dgm:pt>
    <dgm:pt modelId="{6B45CE67-5EB6-4C9F-BC57-D84DE57F8DD2}" type="sibTrans" cxnId="{1FB1B7CD-61B4-478A-BD03-A62B11A4832F}">
      <dgm:prSet/>
      <dgm:spPr/>
      <dgm:t>
        <a:bodyPr/>
        <a:lstStyle/>
        <a:p>
          <a:endParaRPr lang="tr-TR"/>
        </a:p>
      </dgm:t>
    </dgm:pt>
    <dgm:pt modelId="{4B34A960-C833-4DE7-A6F0-08EEDF317BD7}">
      <dgm:prSet phldrT="[Text]"/>
      <dgm:spPr/>
      <dgm:t>
        <a:bodyPr/>
        <a:lstStyle/>
        <a:p>
          <a:r>
            <a:rPr lang="tr-TR" smtClean="0">
              <a:latin typeface="+mn-lt"/>
            </a:rPr>
            <a:t>Üçüncü adım eğlenmek ya da problemlerden kaçmak için teknolojiyi kullanmaktır.</a:t>
          </a:r>
          <a:endParaRPr lang="tr-TR" dirty="0"/>
        </a:p>
      </dgm:t>
    </dgm:pt>
    <dgm:pt modelId="{A20D0D1E-076E-4EBC-83CF-05EB27A5B999}" type="parTrans" cxnId="{751A8A02-8B2F-453E-AEA6-3EEC69A50488}">
      <dgm:prSet/>
      <dgm:spPr/>
      <dgm:t>
        <a:bodyPr/>
        <a:lstStyle/>
        <a:p>
          <a:endParaRPr lang="tr-TR"/>
        </a:p>
      </dgm:t>
    </dgm:pt>
    <dgm:pt modelId="{5A3483DA-7192-4D71-9CF8-E117B4721D27}" type="sibTrans" cxnId="{751A8A02-8B2F-453E-AEA6-3EEC69A50488}">
      <dgm:prSet/>
      <dgm:spPr/>
      <dgm:t>
        <a:bodyPr/>
        <a:lstStyle/>
        <a:p>
          <a:endParaRPr lang="tr-TR"/>
        </a:p>
      </dgm:t>
    </dgm:pt>
    <dgm:pt modelId="{4403840A-933F-4BF6-9275-22E6979C7B8F}">
      <dgm:prSet phldrT="[Text]"/>
      <dgm:spPr/>
      <dgm:t>
        <a:bodyPr/>
        <a:lstStyle/>
        <a:p>
          <a:r>
            <a:rPr lang="tr-TR" smtClean="0">
              <a:latin typeface="+mn-lt"/>
            </a:rPr>
            <a:t>Dördüncü adım ise bağımlı kullanımdır.</a:t>
          </a:r>
          <a:endParaRPr lang="tr-TR" dirty="0"/>
        </a:p>
      </dgm:t>
    </dgm:pt>
    <dgm:pt modelId="{1A3B52F3-3DC5-45FB-BE53-FB5E431AB6F6}" type="parTrans" cxnId="{FB1A1AED-2143-4643-8515-9BF52FE9FFD7}">
      <dgm:prSet/>
      <dgm:spPr/>
      <dgm:t>
        <a:bodyPr/>
        <a:lstStyle/>
        <a:p>
          <a:endParaRPr lang="tr-TR"/>
        </a:p>
      </dgm:t>
    </dgm:pt>
    <dgm:pt modelId="{E1FC3180-EF52-40C6-97D0-849DC9E65C40}" type="sibTrans" cxnId="{FB1A1AED-2143-4643-8515-9BF52FE9FFD7}">
      <dgm:prSet/>
      <dgm:spPr/>
      <dgm:t>
        <a:bodyPr/>
        <a:lstStyle/>
        <a:p>
          <a:endParaRPr lang="tr-TR"/>
        </a:p>
      </dgm:t>
    </dgm:pt>
    <dgm:pt modelId="{86DA5E66-DF6C-4C2C-A4AB-6FE9B86CA79D}">
      <dgm:prSet phldrT="[Text]"/>
      <dgm:spPr/>
      <dgm:t>
        <a:bodyPr/>
        <a:lstStyle/>
        <a:p>
          <a:r>
            <a:rPr lang="tr-TR" dirty="0" smtClean="0">
              <a:latin typeface="+mn-lt"/>
            </a:rPr>
            <a:t>İlk adım merak ile atılır.</a:t>
          </a:r>
          <a:endParaRPr lang="tr-TR" dirty="0"/>
        </a:p>
      </dgm:t>
    </dgm:pt>
    <dgm:pt modelId="{957DE689-5592-4760-9285-0A5C91B4DC0D}" type="parTrans" cxnId="{A1E94876-E00A-45B8-933E-7B602D11B72A}">
      <dgm:prSet/>
      <dgm:spPr/>
      <dgm:t>
        <a:bodyPr/>
        <a:lstStyle/>
        <a:p>
          <a:endParaRPr lang="tr-TR"/>
        </a:p>
      </dgm:t>
    </dgm:pt>
    <dgm:pt modelId="{0AC9C347-1545-4500-BEE8-DA1C329EBD96}" type="sibTrans" cxnId="{A1E94876-E00A-45B8-933E-7B602D11B72A}">
      <dgm:prSet>
        <dgm:style>
          <a:lnRef idx="3">
            <a:schemeClr val="lt1"/>
          </a:lnRef>
          <a:fillRef idx="1">
            <a:schemeClr val="dk1"/>
          </a:fillRef>
          <a:effectRef idx="1">
            <a:schemeClr val="dk1"/>
          </a:effectRef>
          <a:fontRef idx="minor">
            <a:schemeClr val="lt1"/>
          </a:fontRef>
        </dgm:style>
      </dgm:prSet>
      <dgm:spPr>
        <a:ln/>
      </dgm:spPr>
      <dgm:t>
        <a:bodyPr/>
        <a:lstStyle/>
        <a:p>
          <a:endParaRPr lang="tr-TR">
            <a:solidFill>
              <a:schemeClr val="accent2">
                <a:lumMod val="60000"/>
                <a:lumOff val="40000"/>
              </a:schemeClr>
            </a:solidFill>
          </a:endParaRPr>
        </a:p>
      </dgm:t>
    </dgm:pt>
    <dgm:pt modelId="{554D9F66-9FC6-4086-9247-44276A66138A}" type="pres">
      <dgm:prSet presAssocID="{B13CE1BF-8483-419B-8664-03F46B1CEE8E}" presName="Name0" presStyleCnt="0">
        <dgm:presLayoutVars>
          <dgm:dir/>
          <dgm:resizeHandles val="exact"/>
        </dgm:presLayoutVars>
      </dgm:prSet>
      <dgm:spPr/>
    </dgm:pt>
    <dgm:pt modelId="{FA15CF08-C1CF-4B21-ADF9-52760C307014}" type="pres">
      <dgm:prSet presAssocID="{B13CE1BF-8483-419B-8664-03F46B1CEE8E}" presName="cycle" presStyleCnt="0"/>
      <dgm:spPr/>
    </dgm:pt>
    <dgm:pt modelId="{60E9A5D1-D43E-4C70-8217-4C618E0CD169}" type="pres">
      <dgm:prSet presAssocID="{86DA5E66-DF6C-4C2C-A4AB-6FE9B86CA79D}" presName="nodeFirstNode" presStyleLbl="node1" presStyleIdx="0" presStyleCnt="4">
        <dgm:presLayoutVars>
          <dgm:bulletEnabled val="1"/>
        </dgm:presLayoutVars>
      </dgm:prSet>
      <dgm:spPr/>
      <dgm:t>
        <a:bodyPr/>
        <a:lstStyle/>
        <a:p>
          <a:endParaRPr lang="tr-TR"/>
        </a:p>
      </dgm:t>
    </dgm:pt>
    <dgm:pt modelId="{AD75F089-9587-4D5F-9BBD-53CBC1A8D934}" type="pres">
      <dgm:prSet presAssocID="{0AC9C347-1545-4500-BEE8-DA1C329EBD96}" presName="sibTransFirstNode" presStyleLbl="bgShp" presStyleIdx="0" presStyleCnt="1"/>
      <dgm:spPr/>
      <dgm:t>
        <a:bodyPr/>
        <a:lstStyle/>
        <a:p>
          <a:endParaRPr lang="tr-TR"/>
        </a:p>
      </dgm:t>
    </dgm:pt>
    <dgm:pt modelId="{F90A6DD4-6281-4345-94ED-B56F123C4757}" type="pres">
      <dgm:prSet presAssocID="{49D49E71-988B-42D4-83E5-E0F6CFD24A61}" presName="nodeFollowingNodes" presStyleLbl="node1" presStyleIdx="1" presStyleCnt="4">
        <dgm:presLayoutVars>
          <dgm:bulletEnabled val="1"/>
        </dgm:presLayoutVars>
      </dgm:prSet>
      <dgm:spPr/>
      <dgm:t>
        <a:bodyPr/>
        <a:lstStyle/>
        <a:p>
          <a:endParaRPr lang="tr-TR"/>
        </a:p>
      </dgm:t>
    </dgm:pt>
    <dgm:pt modelId="{5F25A6D3-E784-4C9A-9F5F-3050AEA449B9}" type="pres">
      <dgm:prSet presAssocID="{4B34A960-C833-4DE7-A6F0-08EEDF317BD7}" presName="nodeFollowingNodes" presStyleLbl="node1" presStyleIdx="2" presStyleCnt="4">
        <dgm:presLayoutVars>
          <dgm:bulletEnabled val="1"/>
        </dgm:presLayoutVars>
      </dgm:prSet>
      <dgm:spPr/>
      <dgm:t>
        <a:bodyPr/>
        <a:lstStyle/>
        <a:p>
          <a:endParaRPr lang="tr-TR"/>
        </a:p>
      </dgm:t>
    </dgm:pt>
    <dgm:pt modelId="{94FCB71D-9BB2-4796-863C-1C522B85B1E3}" type="pres">
      <dgm:prSet presAssocID="{4403840A-933F-4BF6-9275-22E6979C7B8F}" presName="nodeFollowingNodes" presStyleLbl="node1" presStyleIdx="3" presStyleCnt="4">
        <dgm:presLayoutVars>
          <dgm:bulletEnabled val="1"/>
        </dgm:presLayoutVars>
      </dgm:prSet>
      <dgm:spPr/>
      <dgm:t>
        <a:bodyPr/>
        <a:lstStyle/>
        <a:p>
          <a:endParaRPr lang="tr-TR"/>
        </a:p>
      </dgm:t>
    </dgm:pt>
  </dgm:ptLst>
  <dgm:cxnLst>
    <dgm:cxn modelId="{463C547D-A02B-45C5-ACE8-6FF226B7A37E}" type="presOf" srcId="{4B34A960-C833-4DE7-A6F0-08EEDF317BD7}" destId="{5F25A6D3-E784-4C9A-9F5F-3050AEA449B9}" srcOrd="0" destOrd="0" presId="urn:microsoft.com/office/officeart/2005/8/layout/cycle3"/>
    <dgm:cxn modelId="{6250E0B3-A87B-445A-9344-5F22AA57EABA}" type="presOf" srcId="{B13CE1BF-8483-419B-8664-03F46B1CEE8E}" destId="{554D9F66-9FC6-4086-9247-44276A66138A}" srcOrd="0" destOrd="0" presId="urn:microsoft.com/office/officeart/2005/8/layout/cycle3"/>
    <dgm:cxn modelId="{1FB1B7CD-61B4-478A-BD03-A62B11A4832F}" srcId="{B13CE1BF-8483-419B-8664-03F46B1CEE8E}" destId="{49D49E71-988B-42D4-83E5-E0F6CFD24A61}" srcOrd="1" destOrd="0" parTransId="{3B645545-0660-476C-B053-1289D2E8231B}" sibTransId="{6B45CE67-5EB6-4C9F-BC57-D84DE57F8DD2}"/>
    <dgm:cxn modelId="{FB1A1AED-2143-4643-8515-9BF52FE9FFD7}" srcId="{B13CE1BF-8483-419B-8664-03F46B1CEE8E}" destId="{4403840A-933F-4BF6-9275-22E6979C7B8F}" srcOrd="3" destOrd="0" parTransId="{1A3B52F3-3DC5-45FB-BE53-FB5E431AB6F6}" sibTransId="{E1FC3180-EF52-40C6-97D0-849DC9E65C40}"/>
    <dgm:cxn modelId="{751A8A02-8B2F-453E-AEA6-3EEC69A50488}" srcId="{B13CE1BF-8483-419B-8664-03F46B1CEE8E}" destId="{4B34A960-C833-4DE7-A6F0-08EEDF317BD7}" srcOrd="2" destOrd="0" parTransId="{A20D0D1E-076E-4EBC-83CF-05EB27A5B999}" sibTransId="{5A3483DA-7192-4D71-9CF8-E117B4721D27}"/>
    <dgm:cxn modelId="{75A2F613-750B-49E8-8D4A-699284EDA541}" type="presOf" srcId="{86DA5E66-DF6C-4C2C-A4AB-6FE9B86CA79D}" destId="{60E9A5D1-D43E-4C70-8217-4C618E0CD169}" srcOrd="0" destOrd="0" presId="urn:microsoft.com/office/officeart/2005/8/layout/cycle3"/>
    <dgm:cxn modelId="{A1E94876-E00A-45B8-933E-7B602D11B72A}" srcId="{B13CE1BF-8483-419B-8664-03F46B1CEE8E}" destId="{86DA5E66-DF6C-4C2C-A4AB-6FE9B86CA79D}" srcOrd="0" destOrd="0" parTransId="{957DE689-5592-4760-9285-0A5C91B4DC0D}" sibTransId="{0AC9C347-1545-4500-BEE8-DA1C329EBD96}"/>
    <dgm:cxn modelId="{11C05804-CA5C-465A-863F-3C7C5CFA815D}" type="presOf" srcId="{0AC9C347-1545-4500-BEE8-DA1C329EBD96}" destId="{AD75F089-9587-4D5F-9BBD-53CBC1A8D934}" srcOrd="0" destOrd="0" presId="urn:microsoft.com/office/officeart/2005/8/layout/cycle3"/>
    <dgm:cxn modelId="{0B2889D7-9E40-41BC-BA93-BDD56B57FCC1}" type="presOf" srcId="{49D49E71-988B-42D4-83E5-E0F6CFD24A61}" destId="{F90A6DD4-6281-4345-94ED-B56F123C4757}" srcOrd="0" destOrd="0" presId="urn:microsoft.com/office/officeart/2005/8/layout/cycle3"/>
    <dgm:cxn modelId="{13F46A8E-BDA5-4BA1-B0A7-355100970242}" type="presOf" srcId="{4403840A-933F-4BF6-9275-22E6979C7B8F}" destId="{94FCB71D-9BB2-4796-863C-1C522B85B1E3}" srcOrd="0" destOrd="0" presId="urn:microsoft.com/office/officeart/2005/8/layout/cycle3"/>
    <dgm:cxn modelId="{72E11C7A-B9D2-47F2-BF9A-C2BDE7638A1E}" type="presParOf" srcId="{554D9F66-9FC6-4086-9247-44276A66138A}" destId="{FA15CF08-C1CF-4B21-ADF9-52760C307014}" srcOrd="0" destOrd="0" presId="urn:microsoft.com/office/officeart/2005/8/layout/cycle3"/>
    <dgm:cxn modelId="{FF62763A-66C2-44DF-8E8C-32704F8BE4A7}" type="presParOf" srcId="{FA15CF08-C1CF-4B21-ADF9-52760C307014}" destId="{60E9A5D1-D43E-4C70-8217-4C618E0CD169}" srcOrd="0" destOrd="0" presId="urn:microsoft.com/office/officeart/2005/8/layout/cycle3"/>
    <dgm:cxn modelId="{ED46531D-4B22-4410-A535-FE6D50556CCA}" type="presParOf" srcId="{FA15CF08-C1CF-4B21-ADF9-52760C307014}" destId="{AD75F089-9587-4D5F-9BBD-53CBC1A8D934}" srcOrd="1" destOrd="0" presId="urn:microsoft.com/office/officeart/2005/8/layout/cycle3"/>
    <dgm:cxn modelId="{34E85A50-70FB-4A06-8EED-5E98D3F264C8}" type="presParOf" srcId="{FA15CF08-C1CF-4B21-ADF9-52760C307014}" destId="{F90A6DD4-6281-4345-94ED-B56F123C4757}" srcOrd="2" destOrd="0" presId="urn:microsoft.com/office/officeart/2005/8/layout/cycle3"/>
    <dgm:cxn modelId="{CDD29B45-3585-4677-AD1D-9C029D3154D2}" type="presParOf" srcId="{FA15CF08-C1CF-4B21-ADF9-52760C307014}" destId="{5F25A6D3-E784-4C9A-9F5F-3050AEA449B9}" srcOrd="3" destOrd="0" presId="urn:microsoft.com/office/officeart/2005/8/layout/cycle3"/>
    <dgm:cxn modelId="{4B7799EC-1B9F-4DE2-9D03-E43FCF397B08}" type="presParOf" srcId="{FA15CF08-C1CF-4B21-ADF9-52760C307014}" destId="{94FCB71D-9BB2-4796-863C-1C522B85B1E3}" srcOrd="4" destOrd="0" presId="urn:microsoft.com/office/officeart/2005/8/layout/cycle3"/>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B4CFBB-2767-4A5A-9240-309EA36807E2}" type="datetimeFigureOut">
              <a:rPr lang="en-US" smtClean="0"/>
              <a:pPr/>
              <a:t>11/20/2019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D9C66E-306D-4F79-B7B2-6B6852BA9561}" type="slidenum">
              <a:rPr lang="en-US" smtClean="0"/>
              <a:pPr/>
              <a:t>‹#›</a:t>
            </a:fld>
            <a:endParaRPr lang="en-US"/>
          </a:p>
        </p:txBody>
      </p:sp>
    </p:spTree>
    <p:extLst>
      <p:ext uri="{BB962C8B-B14F-4D97-AF65-F5344CB8AC3E}">
        <p14:creationId xmlns:p14="http://schemas.microsoft.com/office/powerpoint/2010/main" xmlns="" val="40250564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Teknoloji Canavara Dönüşmeden... </a:t>
            </a:r>
            <a:r>
              <a:rPr lang="tr-TR" sz="1200" b="0" i="0" u="none" strike="noStrike" kern="1200" baseline="0" dirty="0" smtClean="0">
                <a:solidFill>
                  <a:schemeClr val="tx1"/>
                </a:solidFill>
                <a:latin typeface="+mn-lt"/>
                <a:ea typeface="+mn-ea"/>
                <a:cs typeface="+mn-cs"/>
              </a:rPr>
              <a:t>adlı Yeşilay tarafından hazırlanmış kitapçık, s. 4.</a:t>
            </a:r>
            <a:endParaRPr lang="tr-TR" b="0" dirty="0" smtClean="0"/>
          </a:p>
          <a:p>
            <a:endParaRPr lang="tr-TR" dirty="0"/>
          </a:p>
        </p:txBody>
      </p:sp>
      <p:sp>
        <p:nvSpPr>
          <p:cNvPr id="4" name="Slayt Numarası Yer Tutucusu 3"/>
          <p:cNvSpPr>
            <a:spLocks noGrp="1"/>
          </p:cNvSpPr>
          <p:nvPr>
            <p:ph type="sldNum" sz="quarter" idx="10"/>
          </p:nvPr>
        </p:nvSpPr>
        <p:spPr/>
        <p:txBody>
          <a:bodyPr/>
          <a:lstStyle/>
          <a:p>
            <a:fld id="{A4D9C66E-306D-4F79-B7B2-6B6852BA9561}" type="slidenum">
              <a:rPr lang="en-US" smtClean="0"/>
              <a:pPr/>
              <a:t>7</a:t>
            </a:fld>
            <a:endParaRPr lang="en-US"/>
          </a:p>
        </p:txBody>
      </p:sp>
    </p:spTree>
    <p:extLst>
      <p:ext uri="{BB962C8B-B14F-4D97-AF65-F5344CB8AC3E}">
        <p14:creationId xmlns:p14="http://schemas.microsoft.com/office/powerpoint/2010/main" xmlns="" val="24441968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Teknoloji Canavara Dönüşmeden... </a:t>
            </a:r>
            <a:r>
              <a:rPr lang="tr-TR" sz="1200" b="0" i="0" u="none" strike="noStrike" kern="1200" baseline="0" dirty="0" smtClean="0">
                <a:solidFill>
                  <a:schemeClr val="tx1"/>
                </a:solidFill>
                <a:latin typeface="+mn-lt"/>
                <a:ea typeface="+mn-ea"/>
                <a:cs typeface="+mn-cs"/>
              </a:rPr>
              <a:t>adlı Yeşilay tarafından hazırlanmış kitapçık, s. 15.</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pPr/>
              <a:t>16</a:t>
            </a:fld>
            <a:endParaRPr lang="en-US"/>
          </a:p>
        </p:txBody>
      </p:sp>
    </p:spTree>
    <p:extLst>
      <p:ext uri="{BB962C8B-B14F-4D97-AF65-F5344CB8AC3E}">
        <p14:creationId xmlns:p14="http://schemas.microsoft.com/office/powerpoint/2010/main" xmlns="" val="18809616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Teknoloji Canavara Dönüşmeden... </a:t>
            </a:r>
            <a:r>
              <a:rPr lang="tr-TR" sz="1200" b="0" i="0" u="none" strike="noStrike" kern="1200" baseline="0" dirty="0" smtClean="0">
                <a:solidFill>
                  <a:schemeClr val="tx1"/>
                </a:solidFill>
                <a:latin typeface="+mn-lt"/>
                <a:ea typeface="+mn-ea"/>
                <a:cs typeface="+mn-cs"/>
              </a:rPr>
              <a:t>adlı Yeşilay tarafından hazırlanmış kitapçık, s. 15.</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pPr/>
              <a:t>17</a:t>
            </a:fld>
            <a:endParaRPr lang="en-US"/>
          </a:p>
        </p:txBody>
      </p:sp>
    </p:spTree>
    <p:extLst>
      <p:ext uri="{BB962C8B-B14F-4D97-AF65-F5344CB8AC3E}">
        <p14:creationId xmlns:p14="http://schemas.microsoft.com/office/powerpoint/2010/main" xmlns="" val="25680508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Teknoloji Canavara Dönüşmeden... </a:t>
            </a:r>
            <a:r>
              <a:rPr lang="tr-TR" sz="1200" b="0" i="0" u="none" strike="noStrike" kern="1200" baseline="0" dirty="0" smtClean="0">
                <a:solidFill>
                  <a:schemeClr val="tx1"/>
                </a:solidFill>
                <a:latin typeface="+mn-lt"/>
                <a:ea typeface="+mn-ea"/>
                <a:cs typeface="+mn-cs"/>
              </a:rPr>
              <a:t>adlı Yeşilay tarafından hazırlanmış kitapçık, s. 16.</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pPr/>
              <a:t>18</a:t>
            </a:fld>
            <a:endParaRPr lang="en-US"/>
          </a:p>
        </p:txBody>
      </p:sp>
    </p:spTree>
    <p:extLst>
      <p:ext uri="{BB962C8B-B14F-4D97-AF65-F5344CB8AC3E}">
        <p14:creationId xmlns:p14="http://schemas.microsoft.com/office/powerpoint/2010/main" xmlns="" val="20450151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Teknoloji Canavara Dönüşmeden... </a:t>
            </a:r>
            <a:r>
              <a:rPr lang="tr-TR" sz="1200" b="0" i="0" u="none" strike="noStrike" kern="1200" baseline="0" dirty="0" smtClean="0">
                <a:solidFill>
                  <a:schemeClr val="tx1"/>
                </a:solidFill>
                <a:latin typeface="+mn-lt"/>
                <a:ea typeface="+mn-ea"/>
                <a:cs typeface="+mn-cs"/>
              </a:rPr>
              <a:t>adlı Yeşilay tarafından hazırlanmış kitapçık, s. 16.</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pPr/>
              <a:t>19</a:t>
            </a:fld>
            <a:endParaRPr lang="en-US"/>
          </a:p>
        </p:txBody>
      </p:sp>
    </p:spTree>
    <p:extLst>
      <p:ext uri="{BB962C8B-B14F-4D97-AF65-F5344CB8AC3E}">
        <p14:creationId xmlns:p14="http://schemas.microsoft.com/office/powerpoint/2010/main" xmlns="" val="1555992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Teknoloji Canavara Dönüşmeden... </a:t>
            </a:r>
            <a:r>
              <a:rPr lang="tr-TR" sz="1200" b="0" i="0" u="none" strike="noStrike" kern="1200" baseline="0" dirty="0" smtClean="0">
                <a:solidFill>
                  <a:schemeClr val="tx1"/>
                </a:solidFill>
                <a:latin typeface="+mn-lt"/>
                <a:ea typeface="+mn-ea"/>
                <a:cs typeface="+mn-cs"/>
              </a:rPr>
              <a:t>adlı Yeşilay tarafından hazırlanmış kitapçık, s. 17.</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pPr/>
              <a:t>20</a:t>
            </a:fld>
            <a:endParaRPr lang="en-US"/>
          </a:p>
        </p:txBody>
      </p:sp>
    </p:spTree>
    <p:extLst>
      <p:ext uri="{BB962C8B-B14F-4D97-AF65-F5344CB8AC3E}">
        <p14:creationId xmlns:p14="http://schemas.microsoft.com/office/powerpoint/2010/main" xmlns="" val="27125246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Teknoloji Canavara Dönüşmeden... </a:t>
            </a:r>
            <a:r>
              <a:rPr lang="tr-TR" sz="1200" b="0" i="0" u="none" strike="noStrike" kern="1200" baseline="0" dirty="0" smtClean="0">
                <a:solidFill>
                  <a:schemeClr val="tx1"/>
                </a:solidFill>
                <a:latin typeface="+mn-lt"/>
                <a:ea typeface="+mn-ea"/>
                <a:cs typeface="+mn-cs"/>
              </a:rPr>
              <a:t>adlı Yeşilay tarafından hazırlanmış kitapçık, s. 17.</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pPr/>
              <a:t>21</a:t>
            </a:fld>
            <a:endParaRPr lang="en-US"/>
          </a:p>
        </p:txBody>
      </p:sp>
    </p:spTree>
    <p:extLst>
      <p:ext uri="{BB962C8B-B14F-4D97-AF65-F5344CB8AC3E}">
        <p14:creationId xmlns:p14="http://schemas.microsoft.com/office/powerpoint/2010/main" xmlns="" val="37628931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Teknoloji Canavara Dönüşmeden... </a:t>
            </a:r>
            <a:r>
              <a:rPr lang="tr-TR" sz="1200" b="0" i="0" u="none" strike="noStrike" kern="1200" baseline="0" dirty="0" smtClean="0">
                <a:solidFill>
                  <a:schemeClr val="tx1"/>
                </a:solidFill>
                <a:latin typeface="+mn-lt"/>
                <a:ea typeface="+mn-ea"/>
                <a:cs typeface="+mn-cs"/>
              </a:rPr>
              <a:t>adlı Yeşilay tarafından hazırlanmış kitapçık, s. 18.</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pPr/>
              <a:t>22</a:t>
            </a:fld>
            <a:endParaRPr lang="en-US"/>
          </a:p>
        </p:txBody>
      </p:sp>
    </p:spTree>
    <p:extLst>
      <p:ext uri="{BB962C8B-B14F-4D97-AF65-F5344CB8AC3E}">
        <p14:creationId xmlns:p14="http://schemas.microsoft.com/office/powerpoint/2010/main" xmlns="" val="37220701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Teknoloji Canavara Dönüşmeden... </a:t>
            </a:r>
            <a:r>
              <a:rPr lang="tr-TR" sz="1200" b="0" i="0" u="none" strike="noStrike" kern="1200" baseline="0" dirty="0" smtClean="0">
                <a:solidFill>
                  <a:schemeClr val="tx1"/>
                </a:solidFill>
                <a:latin typeface="+mn-lt"/>
                <a:ea typeface="+mn-ea"/>
                <a:cs typeface="+mn-cs"/>
              </a:rPr>
              <a:t>adlı Yeşilay tarafından hazırlanmış kitapçık, s. 18.</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pPr/>
              <a:t>23</a:t>
            </a:fld>
            <a:endParaRPr lang="en-US"/>
          </a:p>
        </p:txBody>
      </p:sp>
    </p:spTree>
    <p:extLst>
      <p:ext uri="{BB962C8B-B14F-4D97-AF65-F5344CB8AC3E}">
        <p14:creationId xmlns:p14="http://schemas.microsoft.com/office/powerpoint/2010/main" xmlns="" val="40868166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Teknoloji Canavara Dönüşmeden... </a:t>
            </a:r>
            <a:r>
              <a:rPr lang="tr-TR" sz="1200" b="0" i="0" u="none" strike="noStrike" kern="1200" baseline="0" dirty="0" smtClean="0">
                <a:solidFill>
                  <a:schemeClr val="tx1"/>
                </a:solidFill>
                <a:latin typeface="+mn-lt"/>
                <a:ea typeface="+mn-ea"/>
                <a:cs typeface="+mn-cs"/>
              </a:rPr>
              <a:t>adlı Yeşilay tarafından hazırlanmış kitapçık, s. 19.</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pPr/>
              <a:t>24</a:t>
            </a:fld>
            <a:endParaRPr lang="en-US"/>
          </a:p>
        </p:txBody>
      </p:sp>
    </p:spTree>
    <p:extLst>
      <p:ext uri="{BB962C8B-B14F-4D97-AF65-F5344CB8AC3E}">
        <p14:creationId xmlns:p14="http://schemas.microsoft.com/office/powerpoint/2010/main" xmlns="" val="23593812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Teknoloji Canavara Dönüşmeden... </a:t>
            </a:r>
            <a:r>
              <a:rPr lang="tr-TR" sz="1200" b="0" i="0" u="none" strike="noStrike" kern="1200" baseline="0" dirty="0" smtClean="0">
                <a:solidFill>
                  <a:schemeClr val="tx1"/>
                </a:solidFill>
                <a:latin typeface="+mn-lt"/>
                <a:ea typeface="+mn-ea"/>
                <a:cs typeface="+mn-cs"/>
              </a:rPr>
              <a:t>adlı Yeşilay tarafından hazırlanmış kitapçık, s. 19.</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pPr/>
              <a:t>25</a:t>
            </a:fld>
            <a:endParaRPr lang="en-US"/>
          </a:p>
        </p:txBody>
      </p:sp>
    </p:spTree>
    <p:extLst>
      <p:ext uri="{BB962C8B-B14F-4D97-AF65-F5344CB8AC3E}">
        <p14:creationId xmlns:p14="http://schemas.microsoft.com/office/powerpoint/2010/main" xmlns="" val="32545618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Teknoloji Canavara Dönüşmeden... </a:t>
            </a:r>
            <a:r>
              <a:rPr lang="tr-TR" sz="1200" b="0" i="0" u="none" strike="noStrike" kern="1200" baseline="0" dirty="0" smtClean="0">
                <a:solidFill>
                  <a:schemeClr val="tx1"/>
                </a:solidFill>
                <a:latin typeface="+mn-lt"/>
                <a:ea typeface="+mn-ea"/>
                <a:cs typeface="+mn-cs"/>
              </a:rPr>
              <a:t>adlı Yeşilay tarafından hazırlanmış kitapçık, s. 4.</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pPr/>
              <a:t>8</a:t>
            </a:fld>
            <a:endParaRPr lang="en-US"/>
          </a:p>
        </p:txBody>
      </p:sp>
    </p:spTree>
    <p:extLst>
      <p:ext uri="{BB962C8B-B14F-4D97-AF65-F5344CB8AC3E}">
        <p14:creationId xmlns:p14="http://schemas.microsoft.com/office/powerpoint/2010/main" xmlns="" val="42069937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Teknoloji Canavara Dönüşmeden... </a:t>
            </a:r>
            <a:r>
              <a:rPr lang="tr-TR" sz="1200" b="0" i="0" u="none" strike="noStrike" kern="1200" baseline="0" dirty="0" smtClean="0">
                <a:solidFill>
                  <a:schemeClr val="tx1"/>
                </a:solidFill>
                <a:latin typeface="+mn-lt"/>
                <a:ea typeface="+mn-ea"/>
                <a:cs typeface="+mn-cs"/>
              </a:rPr>
              <a:t>adlı Yeşilay tarafından hazırlanmış kitapçık, s. 20-21.</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pPr/>
              <a:t>26</a:t>
            </a:fld>
            <a:endParaRPr lang="en-US"/>
          </a:p>
        </p:txBody>
      </p:sp>
    </p:spTree>
    <p:extLst>
      <p:ext uri="{BB962C8B-B14F-4D97-AF65-F5344CB8AC3E}">
        <p14:creationId xmlns:p14="http://schemas.microsoft.com/office/powerpoint/2010/main" xmlns="" val="28735125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Teknoloji Canavara Dönüşmeden... </a:t>
            </a:r>
            <a:r>
              <a:rPr lang="tr-TR" sz="1200" b="0" i="0" u="none" strike="noStrike" kern="1200" baseline="0" dirty="0" smtClean="0">
                <a:solidFill>
                  <a:schemeClr val="tx1"/>
                </a:solidFill>
                <a:latin typeface="+mn-lt"/>
                <a:ea typeface="+mn-ea"/>
                <a:cs typeface="+mn-cs"/>
              </a:rPr>
              <a:t>adlı Yeşilay tarafından hazırlanmış kitapçık, s. 20-21.</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pPr/>
              <a:t>27</a:t>
            </a:fld>
            <a:endParaRPr lang="en-US"/>
          </a:p>
        </p:txBody>
      </p:sp>
    </p:spTree>
    <p:extLst>
      <p:ext uri="{BB962C8B-B14F-4D97-AF65-F5344CB8AC3E}">
        <p14:creationId xmlns:p14="http://schemas.microsoft.com/office/powerpoint/2010/main" xmlns="" val="13890234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Teknoloji Canavara Dönüşmeden... </a:t>
            </a:r>
            <a:r>
              <a:rPr lang="tr-TR" sz="1200" b="0" i="0" u="none" strike="noStrike" kern="1200" baseline="0" dirty="0" smtClean="0">
                <a:solidFill>
                  <a:schemeClr val="tx1"/>
                </a:solidFill>
                <a:latin typeface="+mn-lt"/>
                <a:ea typeface="+mn-ea"/>
                <a:cs typeface="+mn-cs"/>
              </a:rPr>
              <a:t>adlı Yeşilay tarafından hazırlanmış kitapçık, s. 22-23.</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pPr/>
              <a:t>28</a:t>
            </a:fld>
            <a:endParaRPr lang="en-US"/>
          </a:p>
        </p:txBody>
      </p:sp>
    </p:spTree>
    <p:extLst>
      <p:ext uri="{BB962C8B-B14F-4D97-AF65-F5344CB8AC3E}">
        <p14:creationId xmlns:p14="http://schemas.microsoft.com/office/powerpoint/2010/main" xmlns="" val="13866684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Teknoloji Canavara Dönüşmeden... </a:t>
            </a:r>
            <a:r>
              <a:rPr lang="tr-TR" sz="1200" b="0" i="0" u="none" strike="noStrike" kern="1200" baseline="0" dirty="0" smtClean="0">
                <a:solidFill>
                  <a:schemeClr val="tx1"/>
                </a:solidFill>
                <a:latin typeface="+mn-lt"/>
                <a:ea typeface="+mn-ea"/>
                <a:cs typeface="+mn-cs"/>
              </a:rPr>
              <a:t>adlı Yeşilay tarafından hazırlanmış kitapçık, s. 22-23.</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pPr/>
              <a:t>29</a:t>
            </a:fld>
            <a:endParaRPr lang="en-US"/>
          </a:p>
        </p:txBody>
      </p:sp>
    </p:spTree>
    <p:extLst>
      <p:ext uri="{BB962C8B-B14F-4D97-AF65-F5344CB8AC3E}">
        <p14:creationId xmlns:p14="http://schemas.microsoft.com/office/powerpoint/2010/main" xmlns="" val="12658651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Teknoloji Canavara Dönüşmeden... </a:t>
            </a:r>
            <a:r>
              <a:rPr lang="tr-TR" sz="1200" b="0" i="0" u="none" strike="noStrike" kern="1200" baseline="0" dirty="0" smtClean="0">
                <a:solidFill>
                  <a:schemeClr val="tx1"/>
                </a:solidFill>
                <a:latin typeface="+mn-lt"/>
                <a:ea typeface="+mn-ea"/>
                <a:cs typeface="+mn-cs"/>
              </a:rPr>
              <a:t>adlı Yeşilay tarafından hazırlanmış kitapçık, s. 22-23.</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pPr/>
              <a:t>30</a:t>
            </a:fld>
            <a:endParaRPr lang="en-US"/>
          </a:p>
        </p:txBody>
      </p:sp>
    </p:spTree>
    <p:extLst>
      <p:ext uri="{BB962C8B-B14F-4D97-AF65-F5344CB8AC3E}">
        <p14:creationId xmlns:p14="http://schemas.microsoft.com/office/powerpoint/2010/main" xmlns="" val="21370206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Teknoloji Canavara Dönüşmeden... </a:t>
            </a:r>
            <a:r>
              <a:rPr lang="tr-TR" sz="1200" b="0" i="0" u="none" strike="noStrike" kern="1200" baseline="0" dirty="0" smtClean="0">
                <a:solidFill>
                  <a:schemeClr val="tx1"/>
                </a:solidFill>
                <a:latin typeface="+mn-lt"/>
                <a:ea typeface="+mn-ea"/>
                <a:cs typeface="+mn-cs"/>
              </a:rPr>
              <a:t>adlı Yeşilay tarafından hazırlanmış kitapçık, s. 22-23.</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pPr/>
              <a:t>31</a:t>
            </a:fld>
            <a:endParaRPr lang="en-US"/>
          </a:p>
        </p:txBody>
      </p:sp>
    </p:spTree>
    <p:extLst>
      <p:ext uri="{BB962C8B-B14F-4D97-AF65-F5344CB8AC3E}">
        <p14:creationId xmlns:p14="http://schemas.microsoft.com/office/powerpoint/2010/main" xmlns="" val="12918844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Teknoloji Canavara Dönüşmeden... </a:t>
            </a:r>
            <a:r>
              <a:rPr lang="tr-TR" sz="1200" b="0" i="0" u="none" strike="noStrike" kern="1200" baseline="0" dirty="0" smtClean="0">
                <a:solidFill>
                  <a:schemeClr val="tx1"/>
                </a:solidFill>
                <a:latin typeface="+mn-lt"/>
                <a:ea typeface="+mn-ea"/>
                <a:cs typeface="+mn-cs"/>
              </a:rPr>
              <a:t>adlı Yeşilay tarafından hazırlanmış kitapçık, s. 22-23.</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pPr/>
              <a:t>32</a:t>
            </a:fld>
            <a:endParaRPr lang="en-US"/>
          </a:p>
        </p:txBody>
      </p:sp>
    </p:spTree>
    <p:extLst>
      <p:ext uri="{BB962C8B-B14F-4D97-AF65-F5344CB8AC3E}">
        <p14:creationId xmlns:p14="http://schemas.microsoft.com/office/powerpoint/2010/main" xmlns="" val="36630991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Teknoloji Canavara Dönüşmeden... </a:t>
            </a:r>
            <a:r>
              <a:rPr lang="tr-TR" sz="1200" b="0" i="0" u="none" strike="noStrike" kern="1200" baseline="0" dirty="0" smtClean="0">
                <a:solidFill>
                  <a:schemeClr val="tx1"/>
                </a:solidFill>
                <a:latin typeface="+mn-lt"/>
                <a:ea typeface="+mn-ea"/>
                <a:cs typeface="+mn-cs"/>
              </a:rPr>
              <a:t>adlı Yeşilay tarafından hazırlanmış kitapçık, s. 22-23.</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pPr/>
              <a:t>33</a:t>
            </a:fld>
            <a:endParaRPr lang="en-US"/>
          </a:p>
        </p:txBody>
      </p:sp>
    </p:spTree>
    <p:extLst>
      <p:ext uri="{BB962C8B-B14F-4D97-AF65-F5344CB8AC3E}">
        <p14:creationId xmlns:p14="http://schemas.microsoft.com/office/powerpoint/2010/main" xmlns="" val="9979372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Teknoloji Canavara Dönüşmeden... </a:t>
            </a:r>
            <a:r>
              <a:rPr lang="tr-TR" sz="1200" b="0" i="0" u="none" strike="noStrike" kern="1200" baseline="0" dirty="0" smtClean="0">
                <a:solidFill>
                  <a:schemeClr val="tx1"/>
                </a:solidFill>
                <a:latin typeface="+mn-lt"/>
                <a:ea typeface="+mn-ea"/>
                <a:cs typeface="+mn-cs"/>
              </a:rPr>
              <a:t>adlı Yeşilay tarafından hazırlanmış kitapçık, s. 22-23.</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pPr/>
              <a:t>34</a:t>
            </a:fld>
            <a:endParaRPr lang="en-US"/>
          </a:p>
        </p:txBody>
      </p:sp>
    </p:spTree>
    <p:extLst>
      <p:ext uri="{BB962C8B-B14F-4D97-AF65-F5344CB8AC3E}">
        <p14:creationId xmlns:p14="http://schemas.microsoft.com/office/powerpoint/2010/main" xmlns="" val="2603111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Teknoloji Canavara Dönüşmeden... </a:t>
            </a:r>
            <a:r>
              <a:rPr lang="tr-TR" sz="1200" b="0" i="0" u="none" strike="noStrike" kern="1200" baseline="0" dirty="0" smtClean="0">
                <a:solidFill>
                  <a:schemeClr val="tx1"/>
                </a:solidFill>
                <a:latin typeface="+mn-lt"/>
                <a:ea typeface="+mn-ea"/>
                <a:cs typeface="+mn-cs"/>
              </a:rPr>
              <a:t>adlı Yeşilay tarafından hazırlanmış kitapçık, s. 22-23.</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pPr/>
              <a:t>35</a:t>
            </a:fld>
            <a:endParaRPr lang="en-US"/>
          </a:p>
        </p:txBody>
      </p:sp>
    </p:spTree>
    <p:extLst>
      <p:ext uri="{BB962C8B-B14F-4D97-AF65-F5344CB8AC3E}">
        <p14:creationId xmlns:p14="http://schemas.microsoft.com/office/powerpoint/2010/main" xmlns="" val="6629464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Teknoloji Canavara Dönüşmeden... </a:t>
            </a:r>
            <a:r>
              <a:rPr lang="tr-TR" sz="1200" b="0" i="0" u="none" strike="noStrike" kern="1200" baseline="0" dirty="0" smtClean="0">
                <a:solidFill>
                  <a:schemeClr val="tx1"/>
                </a:solidFill>
                <a:latin typeface="+mn-lt"/>
                <a:ea typeface="+mn-ea"/>
                <a:cs typeface="+mn-cs"/>
              </a:rPr>
              <a:t>adlı Yeşilay tarafından hazırlanmış kitapçık, s. 5.</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pPr/>
              <a:t>9</a:t>
            </a:fld>
            <a:endParaRPr lang="en-US"/>
          </a:p>
        </p:txBody>
      </p:sp>
    </p:spTree>
    <p:extLst>
      <p:ext uri="{BB962C8B-B14F-4D97-AF65-F5344CB8AC3E}">
        <p14:creationId xmlns:p14="http://schemas.microsoft.com/office/powerpoint/2010/main" xmlns="" val="13079844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Teknoloji Canavara Dönüşmeden... </a:t>
            </a:r>
            <a:r>
              <a:rPr lang="tr-TR" sz="1200" b="0" i="0" u="none" strike="noStrike" kern="1200" baseline="0" dirty="0" smtClean="0">
                <a:solidFill>
                  <a:schemeClr val="tx1"/>
                </a:solidFill>
                <a:latin typeface="+mn-lt"/>
                <a:ea typeface="+mn-ea"/>
                <a:cs typeface="+mn-cs"/>
              </a:rPr>
              <a:t>adlı Yeşilay tarafından hazırlanmış kitapçık, s. 22-23.</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pPr/>
              <a:t>36</a:t>
            </a:fld>
            <a:endParaRPr lang="en-US"/>
          </a:p>
        </p:txBody>
      </p:sp>
    </p:spTree>
    <p:extLst>
      <p:ext uri="{BB962C8B-B14F-4D97-AF65-F5344CB8AC3E}">
        <p14:creationId xmlns:p14="http://schemas.microsoft.com/office/powerpoint/2010/main" xmlns="" val="24853159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Teknoloji Canavara Dönüşmeden... </a:t>
            </a:r>
            <a:r>
              <a:rPr lang="tr-TR" sz="1200" b="0" i="0" u="none" strike="noStrike" kern="1200" baseline="0" dirty="0" smtClean="0">
                <a:solidFill>
                  <a:schemeClr val="tx1"/>
                </a:solidFill>
                <a:latin typeface="+mn-lt"/>
                <a:ea typeface="+mn-ea"/>
                <a:cs typeface="+mn-cs"/>
              </a:rPr>
              <a:t>adlı Yeşilay tarafından hazırlanmış kitapçık, s. 22-23.</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pPr/>
              <a:t>37</a:t>
            </a:fld>
            <a:endParaRPr lang="en-US"/>
          </a:p>
        </p:txBody>
      </p:sp>
    </p:spTree>
    <p:extLst>
      <p:ext uri="{BB962C8B-B14F-4D97-AF65-F5344CB8AC3E}">
        <p14:creationId xmlns:p14="http://schemas.microsoft.com/office/powerpoint/2010/main" xmlns="" val="19712416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Teknoloji Canavara Dönüşmeden... </a:t>
            </a:r>
            <a:r>
              <a:rPr lang="tr-TR" sz="1200" b="0" i="0" u="none" strike="noStrike" kern="1200" baseline="0" dirty="0" smtClean="0">
                <a:solidFill>
                  <a:schemeClr val="tx1"/>
                </a:solidFill>
                <a:latin typeface="+mn-lt"/>
                <a:ea typeface="+mn-ea"/>
                <a:cs typeface="+mn-cs"/>
              </a:rPr>
              <a:t>adlı Yeşilay tarafından hazırlanmış kitapçık, s. 22-23.</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pPr/>
              <a:t>38</a:t>
            </a:fld>
            <a:endParaRPr lang="en-US"/>
          </a:p>
        </p:txBody>
      </p:sp>
    </p:spTree>
    <p:extLst>
      <p:ext uri="{BB962C8B-B14F-4D97-AF65-F5344CB8AC3E}">
        <p14:creationId xmlns:p14="http://schemas.microsoft.com/office/powerpoint/2010/main" xmlns="" val="18427167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Teknoloji Canavara Dönüşmeden... </a:t>
            </a:r>
            <a:r>
              <a:rPr lang="tr-TR" sz="1200" b="0" i="0" u="none" strike="noStrike" kern="1200" baseline="0" dirty="0" smtClean="0">
                <a:solidFill>
                  <a:schemeClr val="tx1"/>
                </a:solidFill>
                <a:latin typeface="+mn-lt"/>
                <a:ea typeface="+mn-ea"/>
                <a:cs typeface="+mn-cs"/>
              </a:rPr>
              <a:t>adlı Yeşilay tarafından hazırlanmış kitapçık, s. 22-23.</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pPr/>
              <a:t>39</a:t>
            </a:fld>
            <a:endParaRPr lang="en-US"/>
          </a:p>
        </p:txBody>
      </p:sp>
    </p:spTree>
    <p:extLst>
      <p:ext uri="{BB962C8B-B14F-4D97-AF65-F5344CB8AC3E}">
        <p14:creationId xmlns:p14="http://schemas.microsoft.com/office/powerpoint/2010/main" xmlns="" val="4271289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Teknoloji Canavara Dönüşmeden... </a:t>
            </a:r>
            <a:r>
              <a:rPr lang="tr-TR" sz="1200" b="0" i="0" u="none" strike="noStrike" kern="1200" baseline="0" dirty="0" smtClean="0">
                <a:solidFill>
                  <a:schemeClr val="tx1"/>
                </a:solidFill>
                <a:latin typeface="+mn-lt"/>
                <a:ea typeface="+mn-ea"/>
                <a:cs typeface="+mn-cs"/>
              </a:rPr>
              <a:t>adlı Yeşilay tarafından hazırlanmış kitapçık, s. 22-23.</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pPr/>
              <a:t>40</a:t>
            </a:fld>
            <a:endParaRPr lang="en-US"/>
          </a:p>
        </p:txBody>
      </p:sp>
    </p:spTree>
    <p:extLst>
      <p:ext uri="{BB962C8B-B14F-4D97-AF65-F5344CB8AC3E}">
        <p14:creationId xmlns:p14="http://schemas.microsoft.com/office/powerpoint/2010/main" xmlns="" val="134129125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Teknoloji Canavara Dönüşmeden... </a:t>
            </a:r>
            <a:r>
              <a:rPr lang="tr-TR" sz="1200" b="0" i="0" u="none" strike="noStrike" kern="1200" baseline="0" dirty="0" smtClean="0">
                <a:solidFill>
                  <a:schemeClr val="tx1"/>
                </a:solidFill>
                <a:latin typeface="+mn-lt"/>
                <a:ea typeface="+mn-ea"/>
                <a:cs typeface="+mn-cs"/>
              </a:rPr>
              <a:t>adlı Yeşilay tarafından hazırlanmış kitapçık, s. 24-27.</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pPr/>
              <a:t>41</a:t>
            </a:fld>
            <a:endParaRPr lang="en-US"/>
          </a:p>
        </p:txBody>
      </p:sp>
    </p:spTree>
    <p:extLst>
      <p:ext uri="{BB962C8B-B14F-4D97-AF65-F5344CB8AC3E}">
        <p14:creationId xmlns:p14="http://schemas.microsoft.com/office/powerpoint/2010/main" xmlns="" val="25519217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Teknoloji Canavara Dönüşmeden... </a:t>
            </a:r>
            <a:r>
              <a:rPr lang="tr-TR" sz="1200" b="0" i="0" u="none" strike="noStrike" kern="1200" baseline="0" dirty="0" smtClean="0">
                <a:solidFill>
                  <a:schemeClr val="tx1"/>
                </a:solidFill>
                <a:latin typeface="+mn-lt"/>
                <a:ea typeface="+mn-ea"/>
                <a:cs typeface="+mn-cs"/>
              </a:rPr>
              <a:t>adlı Yeşilay tarafından hazırlanmış kitapçık, s. 6-7.</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pPr/>
              <a:t>10</a:t>
            </a:fld>
            <a:endParaRPr lang="en-US"/>
          </a:p>
        </p:txBody>
      </p:sp>
    </p:spTree>
    <p:extLst>
      <p:ext uri="{BB962C8B-B14F-4D97-AF65-F5344CB8AC3E}">
        <p14:creationId xmlns:p14="http://schemas.microsoft.com/office/powerpoint/2010/main" xmlns="" val="41522832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pPr/>
              <a:t>11</a:t>
            </a:fld>
            <a:endParaRPr lang="en-US"/>
          </a:p>
        </p:txBody>
      </p:sp>
    </p:spTree>
    <p:extLst>
      <p:ext uri="{BB962C8B-B14F-4D97-AF65-F5344CB8AC3E}">
        <p14:creationId xmlns:p14="http://schemas.microsoft.com/office/powerpoint/2010/main" xmlns="" val="42415415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Teknoloji Canavara Dönüşmeden... </a:t>
            </a:r>
            <a:r>
              <a:rPr lang="tr-TR" sz="1200" b="0" i="0" u="none" strike="noStrike" kern="1200" baseline="0" dirty="0" smtClean="0">
                <a:solidFill>
                  <a:schemeClr val="tx1"/>
                </a:solidFill>
                <a:latin typeface="+mn-lt"/>
                <a:ea typeface="+mn-ea"/>
                <a:cs typeface="+mn-cs"/>
              </a:rPr>
              <a:t>adlı Yeşilay tarafından hazırlanmış kitapçık, s. 10-11.</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pPr/>
              <a:t>12</a:t>
            </a:fld>
            <a:endParaRPr lang="en-US"/>
          </a:p>
        </p:txBody>
      </p:sp>
    </p:spTree>
    <p:extLst>
      <p:ext uri="{BB962C8B-B14F-4D97-AF65-F5344CB8AC3E}">
        <p14:creationId xmlns:p14="http://schemas.microsoft.com/office/powerpoint/2010/main" xmlns="" val="41926651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rgbClr val="FF0000"/>
                </a:solidFill>
                <a:latin typeface="+mn-lt"/>
                <a:ea typeface="+mn-ea"/>
                <a:cs typeface="+mn-cs"/>
              </a:rPr>
              <a:t>Ayrıca bakınız: </a:t>
            </a:r>
            <a:r>
              <a:rPr lang="tr-TR" sz="1200" b="1" i="0" u="none" strike="noStrike" kern="1200" baseline="0" dirty="0" smtClean="0">
                <a:solidFill>
                  <a:srgbClr val="FF0000"/>
                </a:solidFill>
                <a:latin typeface="+mn-lt"/>
                <a:ea typeface="+mn-ea"/>
                <a:cs typeface="+mn-cs"/>
              </a:rPr>
              <a:t>Teknoloji Canavara Dönüşmeden... </a:t>
            </a:r>
            <a:r>
              <a:rPr lang="tr-TR" sz="1200" b="0" i="0" u="none" strike="noStrike" kern="1200" baseline="0" dirty="0" smtClean="0">
                <a:solidFill>
                  <a:srgbClr val="FF0000"/>
                </a:solidFill>
                <a:latin typeface="+mn-lt"/>
                <a:ea typeface="+mn-ea"/>
                <a:cs typeface="+mn-cs"/>
              </a:rPr>
              <a:t>adlı Yeşilay tarafından hazırlanmış kitapçık, s. 13.</a:t>
            </a:r>
            <a:endParaRPr lang="tr-TR" b="0" dirty="0" smtClean="0">
              <a:solidFill>
                <a:srgbClr val="FF0000"/>
              </a:solidFill>
            </a:endParaRPr>
          </a:p>
        </p:txBody>
      </p:sp>
      <p:sp>
        <p:nvSpPr>
          <p:cNvPr id="4" name="Slayt Numarası Yer Tutucusu 3"/>
          <p:cNvSpPr>
            <a:spLocks noGrp="1"/>
          </p:cNvSpPr>
          <p:nvPr>
            <p:ph type="sldNum" sz="quarter" idx="10"/>
          </p:nvPr>
        </p:nvSpPr>
        <p:spPr/>
        <p:txBody>
          <a:bodyPr/>
          <a:lstStyle/>
          <a:p>
            <a:fld id="{A4D9C66E-306D-4F79-B7B2-6B6852BA9561}" type="slidenum">
              <a:rPr lang="en-US" smtClean="0"/>
              <a:pPr/>
              <a:t>13</a:t>
            </a:fld>
            <a:endParaRPr lang="en-US"/>
          </a:p>
        </p:txBody>
      </p:sp>
    </p:spTree>
    <p:extLst>
      <p:ext uri="{BB962C8B-B14F-4D97-AF65-F5344CB8AC3E}">
        <p14:creationId xmlns:p14="http://schemas.microsoft.com/office/powerpoint/2010/main" xmlns="" val="22592353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rgbClr val="FF0000"/>
                </a:solidFill>
                <a:latin typeface="+mn-lt"/>
                <a:ea typeface="+mn-ea"/>
                <a:cs typeface="+mn-cs"/>
              </a:rPr>
              <a:t>Ayrıca bakınız: </a:t>
            </a:r>
            <a:r>
              <a:rPr lang="tr-TR" sz="1200" b="1" i="0" u="none" strike="noStrike" kern="1200" baseline="0" dirty="0" smtClean="0">
                <a:solidFill>
                  <a:srgbClr val="FF0000"/>
                </a:solidFill>
                <a:latin typeface="+mn-lt"/>
                <a:ea typeface="+mn-ea"/>
                <a:cs typeface="+mn-cs"/>
              </a:rPr>
              <a:t>Teknoloji Canavara Dönüşmeden... </a:t>
            </a:r>
            <a:r>
              <a:rPr lang="tr-TR" sz="1200" b="0" i="0" u="none" strike="noStrike" kern="1200" baseline="0" dirty="0" smtClean="0">
                <a:solidFill>
                  <a:srgbClr val="FF0000"/>
                </a:solidFill>
                <a:latin typeface="+mn-lt"/>
                <a:ea typeface="+mn-ea"/>
                <a:cs typeface="+mn-cs"/>
              </a:rPr>
              <a:t>adlı Yeşilay tarafından hazırlanmış kitapçık, s. 13.</a:t>
            </a:r>
            <a:endParaRPr lang="tr-TR" b="0" dirty="0" smtClean="0">
              <a:solidFill>
                <a:srgbClr val="FF0000"/>
              </a:solidFill>
            </a:endParaRPr>
          </a:p>
        </p:txBody>
      </p:sp>
      <p:sp>
        <p:nvSpPr>
          <p:cNvPr id="4" name="Slayt Numarası Yer Tutucusu 3"/>
          <p:cNvSpPr>
            <a:spLocks noGrp="1"/>
          </p:cNvSpPr>
          <p:nvPr>
            <p:ph type="sldNum" sz="quarter" idx="10"/>
          </p:nvPr>
        </p:nvSpPr>
        <p:spPr/>
        <p:txBody>
          <a:bodyPr/>
          <a:lstStyle/>
          <a:p>
            <a:fld id="{A4D9C66E-306D-4F79-B7B2-6B6852BA9561}" type="slidenum">
              <a:rPr lang="en-US" smtClean="0"/>
              <a:pPr/>
              <a:t>14</a:t>
            </a:fld>
            <a:endParaRPr lang="en-US"/>
          </a:p>
        </p:txBody>
      </p:sp>
    </p:spTree>
    <p:extLst>
      <p:ext uri="{BB962C8B-B14F-4D97-AF65-F5344CB8AC3E}">
        <p14:creationId xmlns:p14="http://schemas.microsoft.com/office/powerpoint/2010/main" xmlns="" val="38887503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rgbClr val="FF0000"/>
                </a:solidFill>
                <a:latin typeface="+mn-lt"/>
                <a:ea typeface="+mn-ea"/>
                <a:cs typeface="+mn-cs"/>
              </a:rPr>
              <a:t>Ayrıca bakınız: </a:t>
            </a:r>
            <a:r>
              <a:rPr lang="tr-TR" sz="1200" b="1" i="0" u="none" strike="noStrike" kern="1200" baseline="0" dirty="0" smtClean="0">
                <a:solidFill>
                  <a:srgbClr val="FF0000"/>
                </a:solidFill>
                <a:latin typeface="+mn-lt"/>
                <a:ea typeface="+mn-ea"/>
                <a:cs typeface="+mn-cs"/>
              </a:rPr>
              <a:t>Teknoloji Canavara Dönüşmeden... </a:t>
            </a:r>
            <a:r>
              <a:rPr lang="tr-TR" sz="1200" b="0" i="0" u="none" strike="noStrike" kern="1200" baseline="0" dirty="0" smtClean="0">
                <a:solidFill>
                  <a:srgbClr val="FF0000"/>
                </a:solidFill>
                <a:latin typeface="+mn-lt"/>
                <a:ea typeface="+mn-ea"/>
                <a:cs typeface="+mn-cs"/>
              </a:rPr>
              <a:t>adlı Yeşilay tarafından hazırlanmış kitapçık, s. 14.</a:t>
            </a:r>
            <a:endParaRPr lang="tr-TR" b="0" dirty="0" smtClean="0">
              <a:solidFill>
                <a:srgbClr val="FF0000"/>
              </a:solidFill>
            </a:endParaRPr>
          </a:p>
        </p:txBody>
      </p:sp>
      <p:sp>
        <p:nvSpPr>
          <p:cNvPr id="4" name="Slayt Numarası Yer Tutucusu 3"/>
          <p:cNvSpPr>
            <a:spLocks noGrp="1"/>
          </p:cNvSpPr>
          <p:nvPr>
            <p:ph type="sldNum" sz="quarter" idx="10"/>
          </p:nvPr>
        </p:nvSpPr>
        <p:spPr/>
        <p:txBody>
          <a:bodyPr/>
          <a:lstStyle/>
          <a:p>
            <a:fld id="{A4D9C66E-306D-4F79-B7B2-6B6852BA9561}" type="slidenum">
              <a:rPr lang="en-US" smtClean="0"/>
              <a:pPr/>
              <a:t>15</a:t>
            </a:fld>
            <a:endParaRPr lang="en-US"/>
          </a:p>
        </p:txBody>
      </p:sp>
    </p:spTree>
    <p:extLst>
      <p:ext uri="{BB962C8B-B14F-4D97-AF65-F5344CB8AC3E}">
        <p14:creationId xmlns:p14="http://schemas.microsoft.com/office/powerpoint/2010/main" xmlns="" val="19456116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30"/>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lvl1pPr>
              <a:defRPr/>
            </a:lvl1pPr>
          </a:lstStyle>
          <a:p>
            <a:pPr>
              <a:defRPr/>
            </a:pPr>
            <a:fld id="{EDF49A9C-D84B-4D10-9754-04FD9E88521C}" type="datetimeFigureOut">
              <a:rPr lang="tr-TR"/>
              <a:pPr>
                <a:defRPr/>
              </a:pPr>
              <a:t>20.11.2019</a:t>
            </a:fld>
            <a:endParaRPr lang="tr-TR" dirty="0"/>
          </a:p>
        </p:txBody>
      </p:sp>
      <p:sp>
        <p:nvSpPr>
          <p:cNvPr id="5" name="4 Altbilgi Yer Tutucusu"/>
          <p:cNvSpPr>
            <a:spLocks noGrp="1"/>
          </p:cNvSpPr>
          <p:nvPr>
            <p:ph type="ftr" sz="quarter" idx="11"/>
          </p:nvPr>
        </p:nvSpPr>
        <p:spPr/>
        <p:txBody>
          <a:bodyPr/>
          <a:lstStyle>
            <a:lvl1pPr>
              <a:defRPr/>
            </a:lvl1pPr>
          </a:lstStyle>
          <a:p>
            <a:pPr>
              <a:defRPr/>
            </a:pPr>
            <a:endParaRPr lang="tr-TR" dirty="0"/>
          </a:p>
        </p:txBody>
      </p:sp>
      <p:sp>
        <p:nvSpPr>
          <p:cNvPr id="6" name="5 Slayt Numarası Yer Tutucusu"/>
          <p:cNvSpPr>
            <a:spLocks noGrp="1"/>
          </p:cNvSpPr>
          <p:nvPr>
            <p:ph type="sldNum" sz="quarter" idx="12"/>
          </p:nvPr>
        </p:nvSpPr>
        <p:spPr/>
        <p:txBody>
          <a:bodyPr/>
          <a:lstStyle>
            <a:lvl1pPr>
              <a:defRPr/>
            </a:lvl1pPr>
          </a:lstStyle>
          <a:p>
            <a:fld id="{69AF3EA1-86EA-473B-A473-5BA91C62563F}" type="slidenum">
              <a:rPr lang="tr-TR"/>
              <a:pPr/>
              <a:t>‹#›</a:t>
            </a:fld>
            <a:endParaRPr lang="tr-TR" dirty="0"/>
          </a:p>
        </p:txBody>
      </p:sp>
    </p:spTree>
    <p:extLst>
      <p:ext uri="{BB962C8B-B14F-4D97-AF65-F5344CB8AC3E}">
        <p14:creationId xmlns:p14="http://schemas.microsoft.com/office/powerpoint/2010/main" xmlns="" val="1155575647"/>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616EE2ED-3DFE-41A8-B473-B114DF2125DA}" type="datetimeFigureOut">
              <a:rPr lang="tr-TR"/>
              <a:pPr>
                <a:defRPr/>
              </a:pPr>
              <a:t>20.11.2019</a:t>
            </a:fld>
            <a:endParaRPr lang="tr-TR" dirty="0"/>
          </a:p>
        </p:txBody>
      </p:sp>
      <p:sp>
        <p:nvSpPr>
          <p:cNvPr id="5" name="4 Altbilgi Yer Tutucusu"/>
          <p:cNvSpPr>
            <a:spLocks noGrp="1"/>
          </p:cNvSpPr>
          <p:nvPr>
            <p:ph type="ftr" sz="quarter" idx="11"/>
          </p:nvPr>
        </p:nvSpPr>
        <p:spPr/>
        <p:txBody>
          <a:bodyPr/>
          <a:lstStyle>
            <a:lvl1pPr>
              <a:defRPr/>
            </a:lvl1pPr>
          </a:lstStyle>
          <a:p>
            <a:pPr>
              <a:defRPr/>
            </a:pPr>
            <a:endParaRPr lang="tr-TR" dirty="0"/>
          </a:p>
        </p:txBody>
      </p:sp>
      <p:sp>
        <p:nvSpPr>
          <p:cNvPr id="6" name="5 Slayt Numarası Yer Tutucusu"/>
          <p:cNvSpPr>
            <a:spLocks noGrp="1"/>
          </p:cNvSpPr>
          <p:nvPr>
            <p:ph type="sldNum" sz="quarter" idx="12"/>
          </p:nvPr>
        </p:nvSpPr>
        <p:spPr/>
        <p:txBody>
          <a:bodyPr/>
          <a:lstStyle>
            <a:lvl1pPr>
              <a:defRPr/>
            </a:lvl1pPr>
          </a:lstStyle>
          <a:p>
            <a:fld id="{5E5C55D6-1AEF-4998-8F68-7AC5FB5DB4E0}" type="slidenum">
              <a:rPr lang="tr-TR"/>
              <a:pPr/>
              <a:t>‹#›</a:t>
            </a:fld>
            <a:endParaRPr lang="tr-TR" dirty="0"/>
          </a:p>
        </p:txBody>
      </p:sp>
    </p:spTree>
    <p:extLst>
      <p:ext uri="{BB962C8B-B14F-4D97-AF65-F5344CB8AC3E}">
        <p14:creationId xmlns:p14="http://schemas.microsoft.com/office/powerpoint/2010/main" xmlns="" val="3006842851"/>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43"/>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43"/>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9FF8911F-54FA-4D4D-ABB6-D40DA3FDC46A}" type="datetimeFigureOut">
              <a:rPr lang="tr-TR"/>
              <a:pPr>
                <a:defRPr/>
              </a:pPr>
              <a:t>20.11.2019</a:t>
            </a:fld>
            <a:endParaRPr lang="tr-TR" dirty="0"/>
          </a:p>
        </p:txBody>
      </p:sp>
      <p:sp>
        <p:nvSpPr>
          <p:cNvPr id="5" name="4 Altbilgi Yer Tutucusu"/>
          <p:cNvSpPr>
            <a:spLocks noGrp="1"/>
          </p:cNvSpPr>
          <p:nvPr>
            <p:ph type="ftr" sz="quarter" idx="11"/>
          </p:nvPr>
        </p:nvSpPr>
        <p:spPr/>
        <p:txBody>
          <a:bodyPr/>
          <a:lstStyle>
            <a:lvl1pPr>
              <a:defRPr/>
            </a:lvl1pPr>
          </a:lstStyle>
          <a:p>
            <a:pPr>
              <a:defRPr/>
            </a:pPr>
            <a:endParaRPr lang="tr-TR" dirty="0"/>
          </a:p>
        </p:txBody>
      </p:sp>
      <p:sp>
        <p:nvSpPr>
          <p:cNvPr id="6" name="5 Slayt Numarası Yer Tutucusu"/>
          <p:cNvSpPr>
            <a:spLocks noGrp="1"/>
          </p:cNvSpPr>
          <p:nvPr>
            <p:ph type="sldNum" sz="quarter" idx="12"/>
          </p:nvPr>
        </p:nvSpPr>
        <p:spPr/>
        <p:txBody>
          <a:bodyPr/>
          <a:lstStyle>
            <a:lvl1pPr>
              <a:defRPr/>
            </a:lvl1pPr>
          </a:lstStyle>
          <a:p>
            <a:fld id="{A275D635-F1D8-4AE5-A381-0664EEF55CDB}" type="slidenum">
              <a:rPr lang="tr-TR"/>
              <a:pPr/>
              <a:t>‹#›</a:t>
            </a:fld>
            <a:endParaRPr lang="tr-TR" dirty="0"/>
          </a:p>
        </p:txBody>
      </p:sp>
    </p:spTree>
    <p:extLst>
      <p:ext uri="{BB962C8B-B14F-4D97-AF65-F5344CB8AC3E}">
        <p14:creationId xmlns:p14="http://schemas.microsoft.com/office/powerpoint/2010/main" xmlns="" val="550229316"/>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8A1FBCCC-E50C-4A5E-B55D-C69538992FCF}" type="datetimeFigureOut">
              <a:rPr lang="tr-TR"/>
              <a:pPr>
                <a:defRPr/>
              </a:pPr>
              <a:t>20.11.2019</a:t>
            </a:fld>
            <a:endParaRPr lang="tr-TR" dirty="0"/>
          </a:p>
        </p:txBody>
      </p:sp>
      <p:sp>
        <p:nvSpPr>
          <p:cNvPr id="5" name="4 Altbilgi Yer Tutucusu"/>
          <p:cNvSpPr>
            <a:spLocks noGrp="1"/>
          </p:cNvSpPr>
          <p:nvPr>
            <p:ph type="ftr" sz="quarter" idx="11"/>
          </p:nvPr>
        </p:nvSpPr>
        <p:spPr/>
        <p:txBody>
          <a:bodyPr/>
          <a:lstStyle>
            <a:lvl1pPr>
              <a:defRPr/>
            </a:lvl1pPr>
          </a:lstStyle>
          <a:p>
            <a:pPr>
              <a:defRPr/>
            </a:pPr>
            <a:endParaRPr lang="tr-TR" dirty="0"/>
          </a:p>
        </p:txBody>
      </p:sp>
      <p:sp>
        <p:nvSpPr>
          <p:cNvPr id="6" name="5 Slayt Numarası Yer Tutucusu"/>
          <p:cNvSpPr>
            <a:spLocks noGrp="1"/>
          </p:cNvSpPr>
          <p:nvPr>
            <p:ph type="sldNum" sz="quarter" idx="12"/>
          </p:nvPr>
        </p:nvSpPr>
        <p:spPr/>
        <p:txBody>
          <a:bodyPr/>
          <a:lstStyle>
            <a:lvl1pPr>
              <a:defRPr/>
            </a:lvl1pPr>
          </a:lstStyle>
          <a:p>
            <a:fld id="{F008011E-8B28-4BF6-A4A2-1ED1B8AF16B5}" type="slidenum">
              <a:rPr lang="tr-TR"/>
              <a:pPr/>
              <a:t>‹#›</a:t>
            </a:fld>
            <a:endParaRPr lang="tr-TR" dirty="0"/>
          </a:p>
        </p:txBody>
      </p:sp>
    </p:spTree>
    <p:extLst>
      <p:ext uri="{BB962C8B-B14F-4D97-AF65-F5344CB8AC3E}">
        <p14:creationId xmlns:p14="http://schemas.microsoft.com/office/powerpoint/2010/main" xmlns="" val="1038934190"/>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8"/>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lvl1pPr>
              <a:defRPr/>
            </a:lvl1pPr>
          </a:lstStyle>
          <a:p>
            <a:pPr>
              <a:defRPr/>
            </a:pPr>
            <a:fld id="{35D63235-7F78-425B-B116-ADBF7453E5E5}" type="datetimeFigureOut">
              <a:rPr lang="tr-TR"/>
              <a:pPr>
                <a:defRPr/>
              </a:pPr>
              <a:t>20.11.2019</a:t>
            </a:fld>
            <a:endParaRPr lang="tr-TR" dirty="0"/>
          </a:p>
        </p:txBody>
      </p:sp>
      <p:sp>
        <p:nvSpPr>
          <p:cNvPr id="5" name="4 Altbilgi Yer Tutucusu"/>
          <p:cNvSpPr>
            <a:spLocks noGrp="1"/>
          </p:cNvSpPr>
          <p:nvPr>
            <p:ph type="ftr" sz="quarter" idx="11"/>
          </p:nvPr>
        </p:nvSpPr>
        <p:spPr/>
        <p:txBody>
          <a:bodyPr/>
          <a:lstStyle>
            <a:lvl1pPr>
              <a:defRPr/>
            </a:lvl1pPr>
          </a:lstStyle>
          <a:p>
            <a:pPr>
              <a:defRPr/>
            </a:pPr>
            <a:endParaRPr lang="tr-TR" dirty="0"/>
          </a:p>
        </p:txBody>
      </p:sp>
      <p:sp>
        <p:nvSpPr>
          <p:cNvPr id="6" name="5 Slayt Numarası Yer Tutucusu"/>
          <p:cNvSpPr>
            <a:spLocks noGrp="1"/>
          </p:cNvSpPr>
          <p:nvPr>
            <p:ph type="sldNum" sz="quarter" idx="12"/>
          </p:nvPr>
        </p:nvSpPr>
        <p:spPr/>
        <p:txBody>
          <a:bodyPr/>
          <a:lstStyle>
            <a:lvl1pPr>
              <a:defRPr/>
            </a:lvl1pPr>
          </a:lstStyle>
          <a:p>
            <a:fld id="{1DB32EDB-E287-4B4F-B5CA-A3F883935F68}" type="slidenum">
              <a:rPr lang="tr-TR"/>
              <a:pPr/>
              <a:t>‹#›</a:t>
            </a:fld>
            <a:endParaRPr lang="tr-TR" dirty="0"/>
          </a:p>
        </p:txBody>
      </p:sp>
    </p:spTree>
    <p:extLst>
      <p:ext uri="{BB962C8B-B14F-4D97-AF65-F5344CB8AC3E}">
        <p14:creationId xmlns:p14="http://schemas.microsoft.com/office/powerpoint/2010/main" xmlns="" val="1036968656"/>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3 Veri Yer Tutucusu"/>
          <p:cNvSpPr>
            <a:spLocks noGrp="1"/>
          </p:cNvSpPr>
          <p:nvPr>
            <p:ph type="dt" sz="half" idx="10"/>
          </p:nvPr>
        </p:nvSpPr>
        <p:spPr/>
        <p:txBody>
          <a:bodyPr/>
          <a:lstStyle>
            <a:lvl1pPr>
              <a:defRPr/>
            </a:lvl1pPr>
          </a:lstStyle>
          <a:p>
            <a:pPr>
              <a:defRPr/>
            </a:pPr>
            <a:fld id="{FE1CB8A8-1FF5-41CA-8FCA-A83B2F515DE7}" type="datetimeFigureOut">
              <a:rPr lang="tr-TR"/>
              <a:pPr>
                <a:defRPr/>
              </a:pPr>
              <a:t>20.11.2019</a:t>
            </a:fld>
            <a:endParaRPr lang="tr-TR" dirty="0"/>
          </a:p>
        </p:txBody>
      </p:sp>
      <p:sp>
        <p:nvSpPr>
          <p:cNvPr id="6" name="4 Altbilgi Yer Tutucusu"/>
          <p:cNvSpPr>
            <a:spLocks noGrp="1"/>
          </p:cNvSpPr>
          <p:nvPr>
            <p:ph type="ftr" sz="quarter" idx="11"/>
          </p:nvPr>
        </p:nvSpPr>
        <p:spPr/>
        <p:txBody>
          <a:bodyPr/>
          <a:lstStyle>
            <a:lvl1pPr>
              <a:defRPr/>
            </a:lvl1pPr>
          </a:lstStyle>
          <a:p>
            <a:pPr>
              <a:defRPr/>
            </a:pPr>
            <a:endParaRPr lang="tr-TR" dirty="0"/>
          </a:p>
        </p:txBody>
      </p:sp>
      <p:sp>
        <p:nvSpPr>
          <p:cNvPr id="7" name="5 Slayt Numarası Yer Tutucusu"/>
          <p:cNvSpPr>
            <a:spLocks noGrp="1"/>
          </p:cNvSpPr>
          <p:nvPr>
            <p:ph type="sldNum" sz="quarter" idx="12"/>
          </p:nvPr>
        </p:nvSpPr>
        <p:spPr/>
        <p:txBody>
          <a:bodyPr/>
          <a:lstStyle>
            <a:lvl1pPr>
              <a:defRPr/>
            </a:lvl1pPr>
          </a:lstStyle>
          <a:p>
            <a:fld id="{02F14A09-1F7E-43B8-9E7F-97611A177FFC}" type="slidenum">
              <a:rPr lang="tr-TR"/>
              <a:pPr/>
              <a:t>‹#›</a:t>
            </a:fld>
            <a:endParaRPr lang="tr-TR" dirty="0"/>
          </a:p>
        </p:txBody>
      </p:sp>
    </p:spTree>
    <p:extLst>
      <p:ext uri="{BB962C8B-B14F-4D97-AF65-F5344CB8AC3E}">
        <p14:creationId xmlns:p14="http://schemas.microsoft.com/office/powerpoint/2010/main" xmlns="" val="1077657582"/>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3"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3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3 Veri Yer Tutucusu"/>
          <p:cNvSpPr>
            <a:spLocks noGrp="1"/>
          </p:cNvSpPr>
          <p:nvPr>
            <p:ph type="dt" sz="half" idx="10"/>
          </p:nvPr>
        </p:nvSpPr>
        <p:spPr/>
        <p:txBody>
          <a:bodyPr/>
          <a:lstStyle>
            <a:lvl1pPr>
              <a:defRPr/>
            </a:lvl1pPr>
          </a:lstStyle>
          <a:p>
            <a:pPr>
              <a:defRPr/>
            </a:pPr>
            <a:fld id="{38C81B8A-21DD-4DF9-AB3E-AA08BC339A3D}" type="datetimeFigureOut">
              <a:rPr lang="tr-TR"/>
              <a:pPr>
                <a:defRPr/>
              </a:pPr>
              <a:t>20.11.2019</a:t>
            </a:fld>
            <a:endParaRPr lang="tr-TR" dirty="0"/>
          </a:p>
        </p:txBody>
      </p:sp>
      <p:sp>
        <p:nvSpPr>
          <p:cNvPr id="8" name="4 Altbilgi Yer Tutucusu"/>
          <p:cNvSpPr>
            <a:spLocks noGrp="1"/>
          </p:cNvSpPr>
          <p:nvPr>
            <p:ph type="ftr" sz="quarter" idx="11"/>
          </p:nvPr>
        </p:nvSpPr>
        <p:spPr/>
        <p:txBody>
          <a:bodyPr/>
          <a:lstStyle>
            <a:lvl1pPr>
              <a:defRPr/>
            </a:lvl1pPr>
          </a:lstStyle>
          <a:p>
            <a:pPr>
              <a:defRPr/>
            </a:pPr>
            <a:endParaRPr lang="tr-TR" dirty="0"/>
          </a:p>
        </p:txBody>
      </p:sp>
      <p:sp>
        <p:nvSpPr>
          <p:cNvPr id="9" name="5 Slayt Numarası Yer Tutucusu"/>
          <p:cNvSpPr>
            <a:spLocks noGrp="1"/>
          </p:cNvSpPr>
          <p:nvPr>
            <p:ph type="sldNum" sz="quarter" idx="12"/>
          </p:nvPr>
        </p:nvSpPr>
        <p:spPr/>
        <p:txBody>
          <a:bodyPr/>
          <a:lstStyle>
            <a:lvl1pPr>
              <a:defRPr/>
            </a:lvl1pPr>
          </a:lstStyle>
          <a:p>
            <a:fld id="{1BCCAD9A-70BF-4D87-B557-B1788B3E98B6}" type="slidenum">
              <a:rPr lang="tr-TR"/>
              <a:pPr/>
              <a:t>‹#›</a:t>
            </a:fld>
            <a:endParaRPr lang="tr-TR" dirty="0"/>
          </a:p>
        </p:txBody>
      </p:sp>
    </p:spTree>
    <p:extLst>
      <p:ext uri="{BB962C8B-B14F-4D97-AF65-F5344CB8AC3E}">
        <p14:creationId xmlns:p14="http://schemas.microsoft.com/office/powerpoint/2010/main" xmlns="" val="1848218368"/>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3 Veri Yer Tutucusu"/>
          <p:cNvSpPr>
            <a:spLocks noGrp="1"/>
          </p:cNvSpPr>
          <p:nvPr>
            <p:ph type="dt" sz="half" idx="10"/>
          </p:nvPr>
        </p:nvSpPr>
        <p:spPr/>
        <p:txBody>
          <a:bodyPr/>
          <a:lstStyle>
            <a:lvl1pPr>
              <a:defRPr/>
            </a:lvl1pPr>
          </a:lstStyle>
          <a:p>
            <a:pPr>
              <a:defRPr/>
            </a:pPr>
            <a:fld id="{1872ABB4-79C5-4A99-913A-7B7348A583BE}" type="datetimeFigureOut">
              <a:rPr lang="tr-TR"/>
              <a:pPr>
                <a:defRPr/>
              </a:pPr>
              <a:t>20.11.2019</a:t>
            </a:fld>
            <a:endParaRPr lang="tr-TR" dirty="0"/>
          </a:p>
        </p:txBody>
      </p:sp>
      <p:sp>
        <p:nvSpPr>
          <p:cNvPr id="4" name="4 Altbilgi Yer Tutucusu"/>
          <p:cNvSpPr>
            <a:spLocks noGrp="1"/>
          </p:cNvSpPr>
          <p:nvPr>
            <p:ph type="ftr" sz="quarter" idx="11"/>
          </p:nvPr>
        </p:nvSpPr>
        <p:spPr/>
        <p:txBody>
          <a:bodyPr/>
          <a:lstStyle>
            <a:lvl1pPr>
              <a:defRPr/>
            </a:lvl1pPr>
          </a:lstStyle>
          <a:p>
            <a:pPr>
              <a:defRPr/>
            </a:pPr>
            <a:endParaRPr lang="tr-TR" dirty="0"/>
          </a:p>
        </p:txBody>
      </p:sp>
      <p:sp>
        <p:nvSpPr>
          <p:cNvPr id="5" name="5 Slayt Numarası Yer Tutucusu"/>
          <p:cNvSpPr>
            <a:spLocks noGrp="1"/>
          </p:cNvSpPr>
          <p:nvPr>
            <p:ph type="sldNum" sz="quarter" idx="12"/>
          </p:nvPr>
        </p:nvSpPr>
        <p:spPr/>
        <p:txBody>
          <a:bodyPr/>
          <a:lstStyle>
            <a:lvl1pPr>
              <a:defRPr/>
            </a:lvl1pPr>
          </a:lstStyle>
          <a:p>
            <a:fld id="{FC2B0451-A93C-4BB7-8CE7-08C7FAF8FF82}" type="slidenum">
              <a:rPr lang="tr-TR"/>
              <a:pPr/>
              <a:t>‹#›</a:t>
            </a:fld>
            <a:endParaRPr lang="tr-TR" dirty="0"/>
          </a:p>
        </p:txBody>
      </p:sp>
    </p:spTree>
    <p:extLst>
      <p:ext uri="{BB962C8B-B14F-4D97-AF65-F5344CB8AC3E}">
        <p14:creationId xmlns:p14="http://schemas.microsoft.com/office/powerpoint/2010/main" xmlns="" val="1320928213"/>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3 Veri Yer Tutucusu"/>
          <p:cNvSpPr>
            <a:spLocks noGrp="1"/>
          </p:cNvSpPr>
          <p:nvPr>
            <p:ph type="dt" sz="half" idx="10"/>
          </p:nvPr>
        </p:nvSpPr>
        <p:spPr/>
        <p:txBody>
          <a:bodyPr/>
          <a:lstStyle>
            <a:lvl1pPr>
              <a:defRPr/>
            </a:lvl1pPr>
          </a:lstStyle>
          <a:p>
            <a:pPr>
              <a:defRPr/>
            </a:pPr>
            <a:fld id="{8C976842-873E-4E9F-90DA-B0EF8D36CA75}" type="datetimeFigureOut">
              <a:rPr lang="tr-TR"/>
              <a:pPr>
                <a:defRPr/>
              </a:pPr>
              <a:t>20.11.2019</a:t>
            </a:fld>
            <a:endParaRPr lang="tr-TR" dirty="0"/>
          </a:p>
        </p:txBody>
      </p:sp>
      <p:sp>
        <p:nvSpPr>
          <p:cNvPr id="3" name="4 Altbilgi Yer Tutucusu"/>
          <p:cNvSpPr>
            <a:spLocks noGrp="1"/>
          </p:cNvSpPr>
          <p:nvPr>
            <p:ph type="ftr" sz="quarter" idx="11"/>
          </p:nvPr>
        </p:nvSpPr>
        <p:spPr/>
        <p:txBody>
          <a:bodyPr/>
          <a:lstStyle>
            <a:lvl1pPr>
              <a:defRPr/>
            </a:lvl1pPr>
          </a:lstStyle>
          <a:p>
            <a:pPr>
              <a:defRPr/>
            </a:pPr>
            <a:endParaRPr lang="tr-TR" dirty="0"/>
          </a:p>
        </p:txBody>
      </p:sp>
      <p:sp>
        <p:nvSpPr>
          <p:cNvPr id="4" name="5 Slayt Numarası Yer Tutucusu"/>
          <p:cNvSpPr>
            <a:spLocks noGrp="1"/>
          </p:cNvSpPr>
          <p:nvPr>
            <p:ph type="sldNum" sz="quarter" idx="12"/>
          </p:nvPr>
        </p:nvSpPr>
        <p:spPr/>
        <p:txBody>
          <a:bodyPr/>
          <a:lstStyle>
            <a:lvl1pPr>
              <a:defRPr/>
            </a:lvl1pPr>
          </a:lstStyle>
          <a:p>
            <a:fld id="{18D401E5-91FC-41D5-BEA9-5077269131A8}" type="slidenum">
              <a:rPr lang="tr-TR"/>
              <a:pPr/>
              <a:t>‹#›</a:t>
            </a:fld>
            <a:endParaRPr lang="tr-TR" dirty="0"/>
          </a:p>
        </p:txBody>
      </p:sp>
    </p:spTree>
    <p:extLst>
      <p:ext uri="{BB962C8B-B14F-4D97-AF65-F5344CB8AC3E}">
        <p14:creationId xmlns:p14="http://schemas.microsoft.com/office/powerpoint/2010/main" xmlns="" val="2346035437"/>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6"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5" y="273055"/>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6" y="1435105"/>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D02600CF-2D38-48ED-B6B9-0D6F327C1DA6}" type="datetimeFigureOut">
              <a:rPr lang="tr-TR"/>
              <a:pPr>
                <a:defRPr/>
              </a:pPr>
              <a:t>20.11.2019</a:t>
            </a:fld>
            <a:endParaRPr lang="tr-TR" dirty="0"/>
          </a:p>
        </p:txBody>
      </p:sp>
      <p:sp>
        <p:nvSpPr>
          <p:cNvPr id="6" name="4 Altbilgi Yer Tutucusu"/>
          <p:cNvSpPr>
            <a:spLocks noGrp="1"/>
          </p:cNvSpPr>
          <p:nvPr>
            <p:ph type="ftr" sz="quarter" idx="11"/>
          </p:nvPr>
        </p:nvSpPr>
        <p:spPr/>
        <p:txBody>
          <a:bodyPr/>
          <a:lstStyle>
            <a:lvl1pPr>
              <a:defRPr/>
            </a:lvl1pPr>
          </a:lstStyle>
          <a:p>
            <a:pPr>
              <a:defRPr/>
            </a:pPr>
            <a:endParaRPr lang="tr-TR" dirty="0"/>
          </a:p>
        </p:txBody>
      </p:sp>
      <p:sp>
        <p:nvSpPr>
          <p:cNvPr id="7" name="5 Slayt Numarası Yer Tutucusu"/>
          <p:cNvSpPr>
            <a:spLocks noGrp="1"/>
          </p:cNvSpPr>
          <p:nvPr>
            <p:ph type="sldNum" sz="quarter" idx="12"/>
          </p:nvPr>
        </p:nvSpPr>
        <p:spPr/>
        <p:txBody>
          <a:bodyPr/>
          <a:lstStyle>
            <a:lvl1pPr>
              <a:defRPr/>
            </a:lvl1pPr>
          </a:lstStyle>
          <a:p>
            <a:fld id="{1495382F-181F-4DF9-B68C-DBA6C6FD97AF}" type="slidenum">
              <a:rPr lang="tr-TR"/>
              <a:pPr/>
              <a:t>‹#›</a:t>
            </a:fld>
            <a:endParaRPr lang="tr-TR" dirty="0"/>
          </a:p>
        </p:txBody>
      </p:sp>
    </p:spTree>
    <p:extLst>
      <p:ext uri="{BB962C8B-B14F-4D97-AF65-F5344CB8AC3E}">
        <p14:creationId xmlns:p14="http://schemas.microsoft.com/office/powerpoint/2010/main" xmlns="" val="2895944751"/>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1"/>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dirty="0"/>
          </a:p>
        </p:txBody>
      </p:sp>
      <p:sp>
        <p:nvSpPr>
          <p:cNvPr id="4" name="3 Metin Yer Tutucusu"/>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1476A3D6-18B6-4931-98C8-DCF23A9AAC62}" type="datetimeFigureOut">
              <a:rPr lang="tr-TR"/>
              <a:pPr>
                <a:defRPr/>
              </a:pPr>
              <a:t>20.11.2019</a:t>
            </a:fld>
            <a:endParaRPr lang="tr-TR" dirty="0"/>
          </a:p>
        </p:txBody>
      </p:sp>
      <p:sp>
        <p:nvSpPr>
          <p:cNvPr id="6" name="4 Altbilgi Yer Tutucusu"/>
          <p:cNvSpPr>
            <a:spLocks noGrp="1"/>
          </p:cNvSpPr>
          <p:nvPr>
            <p:ph type="ftr" sz="quarter" idx="11"/>
          </p:nvPr>
        </p:nvSpPr>
        <p:spPr/>
        <p:txBody>
          <a:bodyPr/>
          <a:lstStyle>
            <a:lvl1pPr>
              <a:defRPr/>
            </a:lvl1pPr>
          </a:lstStyle>
          <a:p>
            <a:pPr>
              <a:defRPr/>
            </a:pPr>
            <a:endParaRPr lang="tr-TR" dirty="0"/>
          </a:p>
        </p:txBody>
      </p:sp>
      <p:sp>
        <p:nvSpPr>
          <p:cNvPr id="7" name="5 Slayt Numarası Yer Tutucusu"/>
          <p:cNvSpPr>
            <a:spLocks noGrp="1"/>
          </p:cNvSpPr>
          <p:nvPr>
            <p:ph type="sldNum" sz="quarter" idx="12"/>
          </p:nvPr>
        </p:nvSpPr>
        <p:spPr/>
        <p:txBody>
          <a:bodyPr/>
          <a:lstStyle>
            <a:lvl1pPr>
              <a:defRPr/>
            </a:lvl1pPr>
          </a:lstStyle>
          <a:p>
            <a:fld id="{9A8227AF-2B91-4DC3-87B8-6A09481A29A8}" type="slidenum">
              <a:rPr lang="tr-TR"/>
              <a:pPr/>
              <a:t>‹#›</a:t>
            </a:fld>
            <a:endParaRPr lang="tr-TR" dirty="0"/>
          </a:p>
        </p:txBody>
      </p:sp>
    </p:spTree>
    <p:extLst>
      <p:ext uri="{BB962C8B-B14F-4D97-AF65-F5344CB8AC3E}">
        <p14:creationId xmlns:p14="http://schemas.microsoft.com/office/powerpoint/2010/main" xmlns="" val="887308417"/>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1 Başlık Yer Tutucusu"/>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1027" name="2 Metin Yer Tutucusu"/>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1D1EC1DD-7043-46CD-8E52-E4254A001867}" type="datetimeFigureOut">
              <a:rPr lang="tr-TR"/>
              <a:pPr>
                <a:defRPr/>
              </a:pPr>
              <a:t>20.11.2019</a:t>
            </a:fld>
            <a:endParaRPr lang="tr-TR" dirty="0"/>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tr-TR" dirty="0"/>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300C12CB-9236-474C-8B03-CDDC4EDDAFCC}" type="slidenum">
              <a:rPr lang="tr-TR"/>
              <a:pPr/>
              <a:t>‹#›</a:t>
            </a:fld>
            <a:endParaRPr lang="tr-T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0.jpeg"/><Relationship Id="rId7" Type="http://schemas.openxmlformats.org/officeDocument/2006/relationships/diagramColors" Target="../diagrams/colors1.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0" r="-30000"/>
          </a:stretch>
        </a:blipFill>
        <a:effectLst/>
      </p:bgPr>
    </p:bg>
    <p:spTree>
      <p:nvGrpSpPr>
        <p:cNvPr id="1" name=""/>
        <p:cNvGrpSpPr/>
        <p:nvPr/>
      </p:nvGrpSpPr>
      <p:grpSpPr>
        <a:xfrm>
          <a:off x="0" y="0"/>
          <a:ext cx="0" cy="0"/>
          <a:chOff x="0" y="0"/>
          <a:chExt cx="0" cy="0"/>
        </a:xfrm>
      </p:grpSpPr>
      <p:sp>
        <p:nvSpPr>
          <p:cNvPr id="2" name="Başlık 1"/>
          <p:cNvSpPr>
            <a:spLocks noGrp="1"/>
          </p:cNvSpPr>
          <p:nvPr>
            <p:ph type="ctrTitle"/>
          </p:nvPr>
        </p:nvSpPr>
        <p:spPr>
          <a:xfrm>
            <a:off x="179512" y="260648"/>
            <a:ext cx="4464496" cy="3816424"/>
          </a:xfrm>
        </p:spPr>
        <p:txBody>
          <a:bodyPr/>
          <a:lstStyle/>
          <a:p>
            <a:pPr algn="l"/>
            <a:r>
              <a:rPr lang="tr-TR" sz="4800" b="1" dirty="0" smtClean="0">
                <a:solidFill>
                  <a:srgbClr val="C00000"/>
                </a:solidFill>
                <a:ea typeface="BatangChe" pitchFamily="49" charset="-127"/>
                <a:cs typeface="Browallia New" pitchFamily="34" charset="-34"/>
              </a:rPr>
              <a:t>İNTERNET VE </a:t>
            </a:r>
            <a:br>
              <a:rPr lang="tr-TR" sz="4800" b="1" dirty="0" smtClean="0">
                <a:solidFill>
                  <a:srgbClr val="C00000"/>
                </a:solidFill>
                <a:ea typeface="BatangChe" pitchFamily="49" charset="-127"/>
                <a:cs typeface="Browallia New" pitchFamily="34" charset="-34"/>
              </a:rPr>
            </a:br>
            <a:r>
              <a:rPr lang="tr-TR" sz="4800" b="1" dirty="0" smtClean="0">
                <a:solidFill>
                  <a:srgbClr val="C00000"/>
                </a:solidFill>
                <a:ea typeface="BatangChe" pitchFamily="49" charset="-127"/>
                <a:cs typeface="Browallia New" pitchFamily="34" charset="-34"/>
              </a:rPr>
              <a:t>MEDYA ARAÇLARININ BİLİNÇLİ KULLANIMI</a:t>
            </a:r>
            <a:endParaRPr lang="tr-TR" sz="4800" b="1" dirty="0">
              <a:solidFill>
                <a:srgbClr val="C00000"/>
              </a:solidFill>
              <a:ea typeface="BatangChe" pitchFamily="49" charset="-127"/>
              <a:cs typeface="Browallia New" pitchFamily="34" charset="-34"/>
            </a:endParaRPr>
          </a:p>
        </p:txBody>
      </p:sp>
      <p:sp>
        <p:nvSpPr>
          <p:cNvPr id="3" name="Alt Başlık 2"/>
          <p:cNvSpPr>
            <a:spLocks noGrp="1"/>
          </p:cNvSpPr>
          <p:nvPr>
            <p:ph type="subTitle" idx="1"/>
          </p:nvPr>
        </p:nvSpPr>
        <p:spPr>
          <a:xfrm>
            <a:off x="-31204" y="5983188"/>
            <a:ext cx="4243164" cy="899542"/>
          </a:xfrm>
        </p:spPr>
        <p:txBody>
          <a:bodyPr/>
          <a:lstStyle/>
          <a:p>
            <a:r>
              <a:rPr lang="tr-TR" b="1" dirty="0" smtClean="0">
                <a:solidFill>
                  <a:schemeClr val="tx2">
                    <a:lumMod val="60000"/>
                    <a:lumOff val="40000"/>
                  </a:schemeClr>
                </a:solidFill>
                <a:latin typeface="AngsanaUPC" pitchFamily="18" charset="-34"/>
                <a:cs typeface="AngsanaUPC" pitchFamily="18" charset="-34"/>
              </a:rPr>
              <a:t>Mehmet Akif Ersoy Orta Okulu</a:t>
            </a:r>
            <a:endParaRPr lang="tr-TR" b="1" dirty="0">
              <a:solidFill>
                <a:schemeClr val="tx2">
                  <a:lumMod val="60000"/>
                  <a:lumOff val="40000"/>
                </a:schemeClr>
              </a:solidFill>
              <a:latin typeface="AngsanaUPC" pitchFamily="18" charset="-34"/>
              <a:cs typeface="AngsanaUPC" pitchFamily="18" charset="-34"/>
            </a:endParaRPr>
          </a:p>
        </p:txBody>
      </p:sp>
    </p:spTree>
    <p:extLst>
      <p:ext uri="{BB962C8B-B14F-4D97-AF65-F5344CB8AC3E}">
        <p14:creationId xmlns:p14="http://schemas.microsoft.com/office/powerpoint/2010/main" xmlns="" val="668636305"/>
      </p:ext>
    </p:extLst>
  </p:cSld>
  <p:clrMapOvr>
    <a:masterClrMapping/>
  </p:clrMapOvr>
  <p:transition spd="slow">
    <p:push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5" name="Dikdörtgen 4"/>
          <p:cNvSpPr/>
          <p:nvPr/>
        </p:nvSpPr>
        <p:spPr>
          <a:xfrm>
            <a:off x="287524" y="1187371"/>
            <a:ext cx="6156684" cy="5078313"/>
          </a:xfrm>
          <a:prstGeom prst="rect">
            <a:avLst/>
          </a:prstGeom>
        </p:spPr>
        <p:txBody>
          <a:bodyPr wrap="square">
            <a:spAutoFit/>
          </a:bodyPr>
          <a:lstStyle/>
          <a:p>
            <a:r>
              <a:rPr lang="tr-TR" dirty="0">
                <a:latin typeface="+mn-lt"/>
              </a:rPr>
              <a:t>İlhami son zamanlarda çok kilo almıştı. Çünkü saatlerce tabletinin başında oturuyor ve acıktığında abur cubur ile besleniyordu. Akşam sofraya gelmesi bile sorun oluyordu.</a:t>
            </a:r>
          </a:p>
          <a:p>
            <a:r>
              <a:rPr lang="tr-TR" dirty="0">
                <a:latin typeface="+mn-lt"/>
              </a:rPr>
              <a:t>İlhami’nin notları da düşmeye başlamıştı. Veli toplantısında annesi ve babası okulda notlarının düşmesinden, arkadaşlarına karşı agresif davranışlarından haberdar olmuşlar ve kendi evlatlarının nasıl bu kadar değiştiğine inanamamışlardı.</a:t>
            </a:r>
          </a:p>
          <a:p>
            <a:r>
              <a:rPr lang="tr-TR" dirty="0">
                <a:latin typeface="+mn-lt"/>
              </a:rPr>
              <a:t>Bir gün İlhami yine gece geç saatlere kadar tabletinde oyun oynamıştı. Sabah uyanamamış, aile kahvaltısını yine kaçırmıştı. Saat ona doğru kapı çaldı. Kapıyı annesi açtı. Gelenler İlhami’nin mahalleden arkadaşları idi. Annesi henüz yatağından kalkmamış olan İlhami’ye seslendi. İlhami biraz mahcup bir şekilde arkadaşlarının yanına çıktı. Pek keyfi yoktu. Çocuklar bisiklet yarışı yapacaklarını söyleyerek onu da davet ettiler.</a:t>
            </a:r>
          </a:p>
          <a:p>
            <a:r>
              <a:rPr lang="tr-TR" dirty="0">
                <a:latin typeface="+mn-lt"/>
              </a:rPr>
              <a:t>İlhami eve kadar gelen arkadaşlarına ne cevap vereceğini bilemedi. Aslına bakarsanız kimseye itiraf etmese de tabletinde oynadığı oyunları arkadaşlarına tercih ediyordu. Sokağa çıktığında aklı hep evde, oyununda kalıyordu.</a:t>
            </a:r>
          </a:p>
        </p:txBody>
      </p:sp>
      <p:sp>
        <p:nvSpPr>
          <p:cNvPr id="6" name="Dikdörtgen 5"/>
          <p:cNvSpPr/>
          <p:nvPr/>
        </p:nvSpPr>
        <p:spPr>
          <a:xfrm>
            <a:off x="1259632" y="116632"/>
            <a:ext cx="8568952" cy="954107"/>
          </a:xfrm>
          <a:prstGeom prst="rect">
            <a:avLst/>
          </a:prstGeom>
        </p:spPr>
        <p:txBody>
          <a:bodyPr wrap="square">
            <a:spAutoFit/>
          </a:bodyPr>
          <a:lstStyle/>
          <a:p>
            <a:r>
              <a:rPr lang="tr-TR" sz="2800" b="1" dirty="0" smtClean="0">
                <a:solidFill>
                  <a:srgbClr val="FF0000"/>
                </a:solidFill>
                <a:latin typeface="+mn-lt"/>
              </a:rPr>
              <a:t>Sizce öykümüzün kahramanı İlhami’de teknoloji bağımlılığının hangi işaretleri görülüyor?</a:t>
            </a:r>
            <a:endParaRPr lang="tr-TR" sz="2800" b="1" dirty="0">
              <a:solidFill>
                <a:srgbClr val="FF0000"/>
              </a:solidFill>
              <a:latin typeface="+mn-lt"/>
            </a:endParaRPr>
          </a:p>
        </p:txBody>
      </p:sp>
      <p:pic>
        <p:nvPicPr>
          <p:cNvPr id="7" name="Picture 6"/>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251520" y="286509"/>
            <a:ext cx="921524" cy="542925"/>
          </a:xfrm>
          <a:prstGeom prst="rect">
            <a:avLst/>
          </a:prstGeom>
        </p:spPr>
      </p:pic>
    </p:spTree>
    <p:extLst>
      <p:ext uri="{BB962C8B-B14F-4D97-AF65-F5344CB8AC3E}">
        <p14:creationId xmlns:p14="http://schemas.microsoft.com/office/powerpoint/2010/main" xmlns="" val="278107898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strips(downRight)">
                                      <p:cBhvr>
                                        <p:cTn id="11" dur="500"/>
                                        <p:tgtEl>
                                          <p:spTgt spid="5">
                                            <p:txEl>
                                              <p:pRg st="0" end="0"/>
                                            </p:txEl>
                                          </p:spTgt>
                                        </p:tgtEl>
                                      </p:cBhvr>
                                    </p:animEffect>
                                  </p:childTnLst>
                                </p:cTn>
                              </p:par>
                            </p:childTnLst>
                          </p:cTn>
                        </p:par>
                        <p:par>
                          <p:cTn id="12" fill="hold">
                            <p:stCondLst>
                              <p:cond delay="1000"/>
                            </p:stCondLst>
                            <p:childTnLst>
                              <p:par>
                                <p:cTn id="13" presetID="18" presetClass="entr" presetSubtype="6" fill="hold" grpId="0" nodeType="after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strips(downRight)">
                                      <p:cBhvr>
                                        <p:cTn id="15" dur="500"/>
                                        <p:tgtEl>
                                          <p:spTgt spid="5">
                                            <p:txEl>
                                              <p:pRg st="1" end="1"/>
                                            </p:txEl>
                                          </p:spTgt>
                                        </p:tgtEl>
                                      </p:cBhvr>
                                    </p:animEffect>
                                  </p:childTnLst>
                                </p:cTn>
                              </p:par>
                            </p:childTnLst>
                          </p:cTn>
                        </p:par>
                        <p:par>
                          <p:cTn id="16" fill="hold">
                            <p:stCondLst>
                              <p:cond delay="1500"/>
                            </p:stCondLst>
                            <p:childTnLst>
                              <p:par>
                                <p:cTn id="17" presetID="18" presetClass="entr" presetSubtype="6" fill="hold" grpId="0" nodeType="after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strips(downRight)">
                                      <p:cBhvr>
                                        <p:cTn id="19" dur="500"/>
                                        <p:tgtEl>
                                          <p:spTgt spid="5">
                                            <p:txEl>
                                              <p:pRg st="2" end="2"/>
                                            </p:txEl>
                                          </p:spTgt>
                                        </p:tgtEl>
                                      </p:cBhvr>
                                    </p:animEffect>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animEffect transition="in" filter="strips(downRight)">
                                      <p:cBhvr>
                                        <p:cTn id="23"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3" name="TextBox 2"/>
          <p:cNvSpPr txBox="1"/>
          <p:nvPr/>
        </p:nvSpPr>
        <p:spPr>
          <a:xfrm>
            <a:off x="2051720" y="116632"/>
            <a:ext cx="6918922" cy="2031325"/>
          </a:xfrm>
          <a:prstGeom prst="rect">
            <a:avLst/>
          </a:prstGeom>
          <a:noFill/>
        </p:spPr>
        <p:txBody>
          <a:bodyPr wrap="square" rtlCol="0">
            <a:spAutoFit/>
          </a:bodyPr>
          <a:lstStyle/>
          <a:p>
            <a:r>
              <a:rPr lang="tr-TR" sz="4200" b="1" dirty="0">
                <a:solidFill>
                  <a:srgbClr val="FF0000"/>
                </a:solidFill>
                <a:latin typeface="+mn-lt"/>
              </a:rPr>
              <a:t>Teknoloji bağımlılığı nasıl başlar? Bağımlı olmaya doğru nasıl bir yol izler?</a:t>
            </a:r>
          </a:p>
        </p:txBody>
      </p:sp>
      <p:graphicFrame>
        <p:nvGraphicFramePr>
          <p:cNvPr id="5" name="Diagram 4"/>
          <p:cNvGraphicFramePr/>
          <p:nvPr>
            <p:extLst>
              <p:ext uri="{D42A27DB-BD31-4B8C-83A1-F6EECF244321}">
                <p14:modId xmlns:p14="http://schemas.microsoft.com/office/powerpoint/2010/main" xmlns="" val="2192898634"/>
              </p:ext>
            </p:extLst>
          </p:nvPr>
        </p:nvGraphicFramePr>
        <p:xfrm>
          <a:off x="1524000" y="2219965"/>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xmlns="" val="5811789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3)">
                                      <p:cBhvr>
                                        <p:cTn id="7" dur="5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5" name="Dikdörtgen 4"/>
          <p:cNvSpPr/>
          <p:nvPr/>
        </p:nvSpPr>
        <p:spPr>
          <a:xfrm>
            <a:off x="3491880" y="1653074"/>
            <a:ext cx="5400600" cy="4524315"/>
          </a:xfrm>
          <a:prstGeom prst="rect">
            <a:avLst/>
          </a:prstGeom>
        </p:spPr>
        <p:txBody>
          <a:bodyPr wrap="square">
            <a:spAutoFit/>
          </a:bodyPr>
          <a:lstStyle/>
          <a:p>
            <a:r>
              <a:rPr lang="tr-TR" dirty="0">
                <a:latin typeface="+mn-lt"/>
              </a:rPr>
              <a:t>Feyza’nın bu aralar ailesi ile arası bozuktu. Notlarındaki düşüş ailesi ile sorun yaşamasına sebep oluyordu. Ayrıca Feyza’nın hiçbir hobisi ve spor faaliyeti yoktu. Yaz tatilinde yapacak bir şey bulamamaktan canı sıkılıyordu.</a:t>
            </a:r>
          </a:p>
          <a:p>
            <a:r>
              <a:rPr lang="tr-TR" dirty="0">
                <a:latin typeface="+mn-lt"/>
              </a:rPr>
              <a:t>Bir gün arkadaşı Ahmet’e bu sorunlarından bahsetti. Ahmet evde sıkılmasına hiç gerek olmadığını ve bilgisayar üzerinden karşılıklı oyun oynayabileceklerini anlattı. Bu fikir önceleri Feyza’ya çok cazip gelmedi. Bilgisayar oyunlarından çok fazla bir şey anlamıyordu. Ama yaz tatilinde yapacak bir şey de bulamadığından her gün bilgisayar oyunu oynamaya başladı. </a:t>
            </a:r>
          </a:p>
          <a:p>
            <a:r>
              <a:rPr lang="tr-TR" dirty="0">
                <a:latin typeface="+mn-lt"/>
              </a:rPr>
              <a:t>Feyza oyunları oynarken yepyeni bir dünyaya dalıyor, gerçek hayattan, derslerden, annesi ile tartışmalarından tamamen uzaklaştığını hissediyordu. Feyza gittikçe daha çok oynamak istiyor, özellikle annesi ile tartıştığı zaman hemen odasına koşup bir oyun açıyordu.</a:t>
            </a:r>
          </a:p>
        </p:txBody>
      </p:sp>
      <p:sp>
        <p:nvSpPr>
          <p:cNvPr id="6" name="Dikdörtgen 5"/>
          <p:cNvSpPr/>
          <p:nvPr/>
        </p:nvSpPr>
        <p:spPr>
          <a:xfrm>
            <a:off x="1187624" y="116632"/>
            <a:ext cx="8568952" cy="1384995"/>
          </a:xfrm>
          <a:prstGeom prst="rect">
            <a:avLst/>
          </a:prstGeom>
        </p:spPr>
        <p:txBody>
          <a:bodyPr wrap="square">
            <a:spAutoFit/>
          </a:bodyPr>
          <a:lstStyle/>
          <a:p>
            <a:r>
              <a:rPr lang="tr-TR" sz="2800" b="1" dirty="0" smtClean="0">
                <a:solidFill>
                  <a:srgbClr val="FF0000"/>
                </a:solidFill>
                <a:latin typeface="+mn-lt"/>
              </a:rPr>
              <a:t>Sizce öykümüzün kahramanı Feyza’nın bilgisayarıyla kurduğu dünyada teknoloji bağımlılığı süreçlerindeki hangi aşamaların belirtileri görülüyor?</a:t>
            </a:r>
            <a:endParaRPr lang="tr-TR" sz="2800" b="1" dirty="0">
              <a:solidFill>
                <a:srgbClr val="FF0000"/>
              </a:solidFill>
              <a:latin typeface="+mn-lt"/>
            </a:endParaRPr>
          </a:p>
        </p:txBody>
      </p:sp>
      <p:pic>
        <p:nvPicPr>
          <p:cNvPr id="4" name="Picture 6"/>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251520" y="286509"/>
            <a:ext cx="921524" cy="542925"/>
          </a:xfrm>
          <a:prstGeom prst="rect">
            <a:avLst/>
          </a:prstGeom>
        </p:spPr>
      </p:pic>
    </p:spTree>
    <p:extLst>
      <p:ext uri="{BB962C8B-B14F-4D97-AF65-F5344CB8AC3E}">
        <p14:creationId xmlns:p14="http://schemas.microsoft.com/office/powerpoint/2010/main" xmlns="" val="367510331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1+#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p:cNvSpPr txBox="1"/>
          <p:nvPr/>
        </p:nvSpPr>
        <p:spPr>
          <a:xfrm>
            <a:off x="288032" y="188640"/>
            <a:ext cx="8855968" cy="1323439"/>
          </a:xfrm>
          <a:prstGeom prst="rect">
            <a:avLst/>
          </a:prstGeom>
          <a:noFill/>
        </p:spPr>
        <p:txBody>
          <a:bodyPr wrap="square" rtlCol="0">
            <a:spAutoFit/>
          </a:bodyPr>
          <a:lstStyle/>
          <a:p>
            <a:r>
              <a:rPr lang="tr-TR" sz="4000" dirty="0">
                <a:solidFill>
                  <a:srgbClr val="FF0000"/>
                </a:solidFill>
                <a:latin typeface="+mj-lt"/>
              </a:rPr>
              <a:t>Teknoloji Bağımlısından Neler İşitiriz? Bunların Anlamı Nedir?</a:t>
            </a:r>
          </a:p>
        </p:txBody>
      </p:sp>
      <p:sp>
        <p:nvSpPr>
          <p:cNvPr id="3" name="Oval Callout 2"/>
          <p:cNvSpPr/>
          <p:nvPr/>
        </p:nvSpPr>
        <p:spPr>
          <a:xfrm>
            <a:off x="2411760" y="2060848"/>
            <a:ext cx="3816424" cy="2359244"/>
          </a:xfrm>
          <a:prstGeom prst="wedgeEllipseCallout">
            <a:avLst>
              <a:gd name="adj1" fmla="val 66938"/>
              <a:gd name="adj2" fmla="val 3914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a:solidFill>
                  <a:schemeClr val="bg1"/>
                </a:solidFill>
              </a:rPr>
              <a:t>Sabaha kadar oynadım!</a:t>
            </a:r>
            <a:endParaRPr lang="tr-TR" sz="2400" i="1" dirty="0"/>
          </a:p>
        </p:txBody>
      </p:sp>
      <p:sp>
        <p:nvSpPr>
          <p:cNvPr id="6" name="Dikdörtgen 2"/>
          <p:cNvSpPr/>
          <p:nvPr/>
        </p:nvSpPr>
        <p:spPr>
          <a:xfrm>
            <a:off x="971600" y="5733256"/>
            <a:ext cx="3018968" cy="646331"/>
          </a:xfrm>
          <a:prstGeom prst="rect">
            <a:avLst/>
          </a:prstGeom>
        </p:spPr>
        <p:txBody>
          <a:bodyPr wrap="none">
            <a:spAutoFit/>
          </a:bodyPr>
          <a:lstStyle/>
          <a:p>
            <a:r>
              <a:rPr lang="tr-TR" sz="3600" dirty="0" smtClean="0">
                <a:latin typeface="+mn-lt"/>
              </a:rPr>
              <a:t>Tolerans </a:t>
            </a:r>
            <a:r>
              <a:rPr lang="tr-TR" sz="3600" dirty="0">
                <a:latin typeface="+mn-lt"/>
              </a:rPr>
              <a:t>gelişir.</a:t>
            </a:r>
          </a:p>
        </p:txBody>
      </p:sp>
      <p:pic>
        <p:nvPicPr>
          <p:cNvPr id="8" name="Picture 7"/>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7164287" y="3896167"/>
            <a:ext cx="1662535" cy="2630448"/>
          </a:xfrm>
          <a:prstGeom prst="rect">
            <a:avLst/>
          </a:prstGeom>
        </p:spPr>
      </p:pic>
    </p:spTree>
    <p:extLst>
      <p:ext uri="{BB962C8B-B14F-4D97-AF65-F5344CB8AC3E}">
        <p14:creationId xmlns:p14="http://schemas.microsoft.com/office/powerpoint/2010/main" xmlns="" val="213208472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childTnLst>
                          </p:cTn>
                        </p:par>
                        <p:par>
                          <p:cTn id="11" fill="hold">
                            <p:stCondLst>
                              <p:cond delay="500"/>
                            </p:stCondLst>
                            <p:childTnLst>
                              <p:par>
                                <p:cTn id="12" presetID="2" presetClass="entr" presetSubtype="8" fill="hold" grpId="0" nodeType="afterEffect">
                                  <p:stCondLst>
                                    <p:cond delay="50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0-#ppt_w/2"/>
                                          </p:val>
                                        </p:tav>
                                        <p:tav tm="100000">
                                          <p:val>
                                            <p:strVal val="#ppt_x"/>
                                          </p:val>
                                        </p:tav>
                                      </p:tavLst>
                                    </p:anim>
                                    <p:anim calcmode="lin" valueType="num">
                                      <p:cBhvr additive="base">
                                        <p:cTn id="15"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p:cNvSpPr txBox="1"/>
          <p:nvPr/>
        </p:nvSpPr>
        <p:spPr>
          <a:xfrm>
            <a:off x="288032" y="188640"/>
            <a:ext cx="8855968" cy="1323439"/>
          </a:xfrm>
          <a:prstGeom prst="rect">
            <a:avLst/>
          </a:prstGeom>
          <a:noFill/>
        </p:spPr>
        <p:txBody>
          <a:bodyPr wrap="square" rtlCol="0">
            <a:spAutoFit/>
          </a:bodyPr>
          <a:lstStyle/>
          <a:p>
            <a:r>
              <a:rPr lang="tr-TR" sz="4000" dirty="0">
                <a:solidFill>
                  <a:srgbClr val="FF0000"/>
                </a:solidFill>
                <a:latin typeface="+mj-lt"/>
              </a:rPr>
              <a:t>Teknoloji Bağımlısından Neler İşitiriz? Bunların Anlamı Nedir?</a:t>
            </a:r>
          </a:p>
        </p:txBody>
      </p:sp>
      <p:sp>
        <p:nvSpPr>
          <p:cNvPr id="3" name="Oval Callout 2"/>
          <p:cNvSpPr/>
          <p:nvPr/>
        </p:nvSpPr>
        <p:spPr>
          <a:xfrm>
            <a:off x="2411760" y="2060848"/>
            <a:ext cx="3816424" cy="2359244"/>
          </a:xfrm>
          <a:prstGeom prst="wedgeEllipseCallout">
            <a:avLst>
              <a:gd name="adj1" fmla="val 66938"/>
              <a:gd name="adj2" fmla="val 39142"/>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pt-BR" sz="2400" dirty="0">
                <a:solidFill>
                  <a:schemeClr val="bg1"/>
                </a:solidFill>
              </a:rPr>
              <a:t>Off yaa... Son zil çalsa da eve uçsam!</a:t>
            </a:r>
            <a:endParaRPr lang="tr-TR" sz="2400" i="1" dirty="0"/>
          </a:p>
        </p:txBody>
      </p:sp>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7164287" y="3980233"/>
            <a:ext cx="1744931" cy="2546382"/>
          </a:xfrm>
          <a:prstGeom prst="rect">
            <a:avLst/>
          </a:prstGeom>
        </p:spPr>
      </p:pic>
      <p:sp>
        <p:nvSpPr>
          <p:cNvPr id="6" name="Dikdörtgen 2"/>
          <p:cNvSpPr/>
          <p:nvPr/>
        </p:nvSpPr>
        <p:spPr>
          <a:xfrm>
            <a:off x="285545" y="6003395"/>
            <a:ext cx="4101892" cy="523220"/>
          </a:xfrm>
          <a:prstGeom prst="rect">
            <a:avLst/>
          </a:prstGeom>
        </p:spPr>
        <p:txBody>
          <a:bodyPr wrap="none">
            <a:spAutoFit/>
          </a:bodyPr>
          <a:lstStyle/>
          <a:p>
            <a:r>
              <a:rPr lang="tr-TR" sz="2800" dirty="0">
                <a:latin typeface="+mn-lt"/>
              </a:rPr>
              <a:t>Yoksunluk sendromu yaşar.</a:t>
            </a:r>
          </a:p>
        </p:txBody>
      </p:sp>
    </p:spTree>
    <p:extLst>
      <p:ext uri="{BB962C8B-B14F-4D97-AF65-F5344CB8AC3E}">
        <p14:creationId xmlns:p14="http://schemas.microsoft.com/office/powerpoint/2010/main" xmlns="" val="59361030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childTnLst>
                          </p:cTn>
                        </p:par>
                        <p:par>
                          <p:cTn id="11" fill="hold">
                            <p:stCondLst>
                              <p:cond delay="500"/>
                            </p:stCondLst>
                            <p:childTnLst>
                              <p:par>
                                <p:cTn id="12" presetID="2" presetClass="entr" presetSubtype="8" fill="hold" grpId="0" nodeType="afterEffect">
                                  <p:stCondLst>
                                    <p:cond delay="50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0-#ppt_w/2"/>
                                          </p:val>
                                        </p:tav>
                                        <p:tav tm="100000">
                                          <p:val>
                                            <p:strVal val="#ppt_x"/>
                                          </p:val>
                                        </p:tav>
                                      </p:tavLst>
                                    </p:anim>
                                    <p:anim calcmode="lin" valueType="num">
                                      <p:cBhvr additive="base">
                                        <p:cTn id="15"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p:cNvSpPr txBox="1"/>
          <p:nvPr/>
        </p:nvSpPr>
        <p:spPr>
          <a:xfrm>
            <a:off x="288032" y="188640"/>
            <a:ext cx="8855968" cy="1323439"/>
          </a:xfrm>
          <a:prstGeom prst="rect">
            <a:avLst/>
          </a:prstGeom>
          <a:noFill/>
        </p:spPr>
        <p:txBody>
          <a:bodyPr wrap="square" rtlCol="0">
            <a:spAutoFit/>
          </a:bodyPr>
          <a:lstStyle/>
          <a:p>
            <a:r>
              <a:rPr lang="tr-TR" sz="4000" dirty="0">
                <a:solidFill>
                  <a:srgbClr val="FF0000"/>
                </a:solidFill>
                <a:latin typeface="+mj-lt"/>
              </a:rPr>
              <a:t>Teknoloji Bağımlısından Neler İşitiriz? Bunların Anlamı Nedir?</a:t>
            </a:r>
          </a:p>
        </p:txBody>
      </p:sp>
      <p:sp>
        <p:nvSpPr>
          <p:cNvPr id="3" name="Oval Callout 2"/>
          <p:cNvSpPr/>
          <p:nvPr/>
        </p:nvSpPr>
        <p:spPr>
          <a:xfrm>
            <a:off x="2411760" y="2060848"/>
            <a:ext cx="3816424" cy="2359244"/>
          </a:xfrm>
          <a:prstGeom prst="wedgeEllipseCallout">
            <a:avLst>
              <a:gd name="adj1" fmla="val 66938"/>
              <a:gd name="adj2" fmla="val 39142"/>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tr-TR" sz="2400" dirty="0">
                <a:solidFill>
                  <a:schemeClr val="bg1"/>
                </a:solidFill>
              </a:rPr>
              <a:t>Sadece beş dakika daha!</a:t>
            </a:r>
            <a:endParaRPr lang="tr-TR" sz="2400" i="1" dirty="0"/>
          </a:p>
        </p:txBody>
      </p:sp>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7164333" y="3933056"/>
            <a:ext cx="1662443" cy="2630448"/>
          </a:xfrm>
          <a:prstGeom prst="rect">
            <a:avLst/>
          </a:prstGeom>
        </p:spPr>
      </p:pic>
      <p:sp>
        <p:nvSpPr>
          <p:cNvPr id="6" name="Dikdörtgen 2"/>
          <p:cNvSpPr/>
          <p:nvPr/>
        </p:nvSpPr>
        <p:spPr>
          <a:xfrm>
            <a:off x="285545" y="6003395"/>
            <a:ext cx="6878743" cy="523220"/>
          </a:xfrm>
          <a:prstGeom prst="rect">
            <a:avLst/>
          </a:prstGeom>
        </p:spPr>
        <p:txBody>
          <a:bodyPr wrap="none">
            <a:spAutoFit/>
          </a:bodyPr>
          <a:lstStyle/>
          <a:p>
            <a:r>
              <a:rPr lang="tr-TR" sz="2800" dirty="0" smtClean="0">
                <a:latin typeface="+mn-lt"/>
              </a:rPr>
              <a:t>Bir </a:t>
            </a:r>
            <a:r>
              <a:rPr lang="tr-TR" sz="2800" dirty="0">
                <a:latin typeface="+mn-lt"/>
              </a:rPr>
              <a:t>türlü kontrol mekanizmasını çalıştıramaz.</a:t>
            </a:r>
          </a:p>
        </p:txBody>
      </p:sp>
    </p:spTree>
    <p:extLst>
      <p:ext uri="{BB962C8B-B14F-4D97-AF65-F5344CB8AC3E}">
        <p14:creationId xmlns:p14="http://schemas.microsoft.com/office/powerpoint/2010/main" xmlns="" val="194874734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childTnLst>
                          </p:cTn>
                        </p:par>
                        <p:par>
                          <p:cTn id="11" fill="hold">
                            <p:stCondLst>
                              <p:cond delay="500"/>
                            </p:stCondLst>
                            <p:childTnLst>
                              <p:par>
                                <p:cTn id="12" presetID="2" presetClass="entr" presetSubtype="8" fill="hold" grpId="0" nodeType="afterEffect">
                                  <p:stCondLst>
                                    <p:cond delay="50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0-#ppt_w/2"/>
                                          </p:val>
                                        </p:tav>
                                        <p:tav tm="100000">
                                          <p:val>
                                            <p:strVal val="#ppt_x"/>
                                          </p:val>
                                        </p:tav>
                                      </p:tavLst>
                                    </p:anim>
                                    <p:anim calcmode="lin" valueType="num">
                                      <p:cBhvr additive="base">
                                        <p:cTn id="15"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p:cNvSpPr txBox="1"/>
          <p:nvPr/>
        </p:nvSpPr>
        <p:spPr>
          <a:xfrm>
            <a:off x="288032" y="188640"/>
            <a:ext cx="8855968" cy="1323439"/>
          </a:xfrm>
          <a:prstGeom prst="rect">
            <a:avLst/>
          </a:prstGeom>
          <a:noFill/>
        </p:spPr>
        <p:txBody>
          <a:bodyPr wrap="square" rtlCol="0">
            <a:spAutoFit/>
          </a:bodyPr>
          <a:lstStyle/>
          <a:p>
            <a:r>
              <a:rPr lang="tr-TR" sz="4000" dirty="0">
                <a:solidFill>
                  <a:srgbClr val="FF0000"/>
                </a:solidFill>
                <a:latin typeface="+mj-lt"/>
              </a:rPr>
              <a:t>Teknoloji Bağımlısından Neler İşitiriz? Bunların Anlamı Nedir?</a:t>
            </a:r>
          </a:p>
        </p:txBody>
      </p:sp>
      <p:sp>
        <p:nvSpPr>
          <p:cNvPr id="3" name="Oval Callout 2"/>
          <p:cNvSpPr/>
          <p:nvPr/>
        </p:nvSpPr>
        <p:spPr>
          <a:xfrm>
            <a:off x="2411760" y="2060848"/>
            <a:ext cx="3816424" cy="2359244"/>
          </a:xfrm>
          <a:prstGeom prst="wedgeEllipseCallout">
            <a:avLst>
              <a:gd name="adj1" fmla="val 66938"/>
              <a:gd name="adj2" fmla="val 39142"/>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tr-TR" sz="2400" dirty="0">
                <a:solidFill>
                  <a:schemeClr val="bg1"/>
                </a:solidFill>
              </a:rPr>
              <a:t>Canım hiçbir şey istemiyor!</a:t>
            </a:r>
            <a:endParaRPr lang="tr-TR" sz="2400" i="1" dirty="0"/>
          </a:p>
        </p:txBody>
      </p:sp>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7164288" y="3653109"/>
            <a:ext cx="1368152" cy="2650794"/>
          </a:xfrm>
          <a:prstGeom prst="rect">
            <a:avLst/>
          </a:prstGeom>
        </p:spPr>
      </p:pic>
      <p:sp>
        <p:nvSpPr>
          <p:cNvPr id="6" name="Dikdörtgen 2"/>
          <p:cNvSpPr/>
          <p:nvPr/>
        </p:nvSpPr>
        <p:spPr>
          <a:xfrm>
            <a:off x="285545" y="6003395"/>
            <a:ext cx="3558154" cy="523220"/>
          </a:xfrm>
          <a:prstGeom prst="rect">
            <a:avLst/>
          </a:prstGeom>
        </p:spPr>
        <p:txBody>
          <a:bodyPr wrap="none">
            <a:spAutoFit/>
          </a:bodyPr>
          <a:lstStyle/>
          <a:p>
            <a:r>
              <a:rPr lang="tr-TR" sz="2800" dirty="0">
                <a:latin typeface="+mn-lt"/>
              </a:rPr>
              <a:t>Hayatı gitgide fakirleşir.</a:t>
            </a:r>
          </a:p>
        </p:txBody>
      </p:sp>
    </p:spTree>
    <p:extLst>
      <p:ext uri="{BB962C8B-B14F-4D97-AF65-F5344CB8AC3E}">
        <p14:creationId xmlns:p14="http://schemas.microsoft.com/office/powerpoint/2010/main" xmlns="" val="53931616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childTnLst>
                          </p:cTn>
                        </p:par>
                        <p:par>
                          <p:cTn id="11" fill="hold">
                            <p:stCondLst>
                              <p:cond delay="500"/>
                            </p:stCondLst>
                            <p:childTnLst>
                              <p:par>
                                <p:cTn id="12" presetID="2" presetClass="entr" presetSubtype="8" fill="hold" grpId="0" nodeType="afterEffect">
                                  <p:stCondLst>
                                    <p:cond delay="50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0-#ppt_w/2"/>
                                          </p:val>
                                        </p:tav>
                                        <p:tav tm="100000">
                                          <p:val>
                                            <p:strVal val="#ppt_x"/>
                                          </p:val>
                                        </p:tav>
                                      </p:tavLst>
                                    </p:anim>
                                    <p:anim calcmode="lin" valueType="num">
                                      <p:cBhvr additive="base">
                                        <p:cTn id="15"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p:cNvSpPr txBox="1"/>
          <p:nvPr/>
        </p:nvSpPr>
        <p:spPr>
          <a:xfrm>
            <a:off x="288032" y="188640"/>
            <a:ext cx="8855968" cy="1323439"/>
          </a:xfrm>
          <a:prstGeom prst="rect">
            <a:avLst/>
          </a:prstGeom>
          <a:noFill/>
        </p:spPr>
        <p:txBody>
          <a:bodyPr wrap="square" rtlCol="0">
            <a:spAutoFit/>
          </a:bodyPr>
          <a:lstStyle/>
          <a:p>
            <a:r>
              <a:rPr lang="tr-TR" sz="4000" dirty="0">
                <a:solidFill>
                  <a:srgbClr val="FF0000"/>
                </a:solidFill>
                <a:latin typeface="+mj-lt"/>
              </a:rPr>
              <a:t>Teknoloji Bağımlısından Neler İşitiriz? Bunların Anlamı Nedir?</a:t>
            </a:r>
          </a:p>
        </p:txBody>
      </p:sp>
      <p:sp>
        <p:nvSpPr>
          <p:cNvPr id="3" name="Oval Callout 2"/>
          <p:cNvSpPr/>
          <p:nvPr/>
        </p:nvSpPr>
        <p:spPr>
          <a:xfrm>
            <a:off x="2411760" y="2060848"/>
            <a:ext cx="3816424" cy="2359244"/>
          </a:xfrm>
          <a:prstGeom prst="wedgeEllipseCallout">
            <a:avLst>
              <a:gd name="adj1" fmla="val 66938"/>
              <a:gd name="adj2" fmla="val 39142"/>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tr-TR" sz="2400" dirty="0">
                <a:solidFill>
                  <a:schemeClr val="bg1"/>
                </a:solidFill>
              </a:rPr>
              <a:t>Ah belim! Bu merdivenleri kim çıkacak şimdi?</a:t>
            </a:r>
            <a:endParaRPr lang="tr-TR" sz="2400" i="1" dirty="0"/>
          </a:p>
        </p:txBody>
      </p:sp>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7164287" y="3813217"/>
            <a:ext cx="1592885" cy="2713397"/>
          </a:xfrm>
          <a:prstGeom prst="rect">
            <a:avLst/>
          </a:prstGeom>
        </p:spPr>
      </p:pic>
      <p:sp>
        <p:nvSpPr>
          <p:cNvPr id="6" name="Dikdörtgen 2"/>
          <p:cNvSpPr/>
          <p:nvPr/>
        </p:nvSpPr>
        <p:spPr>
          <a:xfrm>
            <a:off x="285545" y="6003395"/>
            <a:ext cx="3815275" cy="523220"/>
          </a:xfrm>
          <a:prstGeom prst="rect">
            <a:avLst/>
          </a:prstGeom>
        </p:spPr>
        <p:txBody>
          <a:bodyPr wrap="none">
            <a:spAutoFit/>
          </a:bodyPr>
          <a:lstStyle/>
          <a:p>
            <a:r>
              <a:rPr lang="tr-TR" sz="2800" dirty="0">
                <a:latin typeface="+mn-lt"/>
              </a:rPr>
              <a:t>Sağlık problemleri başlar.</a:t>
            </a:r>
          </a:p>
        </p:txBody>
      </p:sp>
    </p:spTree>
    <p:extLst>
      <p:ext uri="{BB962C8B-B14F-4D97-AF65-F5344CB8AC3E}">
        <p14:creationId xmlns:p14="http://schemas.microsoft.com/office/powerpoint/2010/main" xmlns="" val="19723325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childTnLst>
                          </p:cTn>
                        </p:par>
                        <p:par>
                          <p:cTn id="11" fill="hold">
                            <p:stCondLst>
                              <p:cond delay="500"/>
                            </p:stCondLst>
                            <p:childTnLst>
                              <p:par>
                                <p:cTn id="12" presetID="2" presetClass="entr" presetSubtype="8" fill="hold" grpId="0" nodeType="afterEffect">
                                  <p:stCondLst>
                                    <p:cond delay="50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0-#ppt_w/2"/>
                                          </p:val>
                                        </p:tav>
                                        <p:tav tm="100000">
                                          <p:val>
                                            <p:strVal val="#ppt_x"/>
                                          </p:val>
                                        </p:tav>
                                      </p:tavLst>
                                    </p:anim>
                                    <p:anim calcmode="lin" valueType="num">
                                      <p:cBhvr additive="base">
                                        <p:cTn id="15"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p:cNvSpPr txBox="1"/>
          <p:nvPr/>
        </p:nvSpPr>
        <p:spPr>
          <a:xfrm>
            <a:off x="288032" y="188640"/>
            <a:ext cx="8855968" cy="1323439"/>
          </a:xfrm>
          <a:prstGeom prst="rect">
            <a:avLst/>
          </a:prstGeom>
          <a:noFill/>
        </p:spPr>
        <p:txBody>
          <a:bodyPr wrap="square" rtlCol="0">
            <a:spAutoFit/>
          </a:bodyPr>
          <a:lstStyle/>
          <a:p>
            <a:r>
              <a:rPr lang="tr-TR" sz="4000" dirty="0">
                <a:solidFill>
                  <a:srgbClr val="FF0000"/>
                </a:solidFill>
                <a:latin typeface="+mj-lt"/>
              </a:rPr>
              <a:t>Teknoloji Bağımlısından Neler İşitiriz? Bunların Anlamı Nedir?</a:t>
            </a:r>
          </a:p>
        </p:txBody>
      </p:sp>
      <p:sp>
        <p:nvSpPr>
          <p:cNvPr id="3" name="Oval Callout 2"/>
          <p:cNvSpPr/>
          <p:nvPr/>
        </p:nvSpPr>
        <p:spPr>
          <a:xfrm>
            <a:off x="2411760" y="2060848"/>
            <a:ext cx="3816424" cy="2359244"/>
          </a:xfrm>
          <a:prstGeom prst="wedgeEllipseCallout">
            <a:avLst>
              <a:gd name="adj1" fmla="val 66938"/>
              <a:gd name="adj2" fmla="val 39142"/>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tr-TR" sz="2400" dirty="0">
                <a:solidFill>
                  <a:schemeClr val="bg1"/>
                </a:solidFill>
              </a:rPr>
              <a:t>Psikolojim bozuldu!</a:t>
            </a:r>
            <a:endParaRPr lang="tr-TR" sz="2400" i="1" dirty="0"/>
          </a:p>
        </p:txBody>
      </p:sp>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7164288" y="3869832"/>
            <a:ext cx="1368152" cy="2217349"/>
          </a:xfrm>
          <a:prstGeom prst="rect">
            <a:avLst/>
          </a:prstGeom>
        </p:spPr>
      </p:pic>
      <p:sp>
        <p:nvSpPr>
          <p:cNvPr id="6" name="Dikdörtgen 2"/>
          <p:cNvSpPr/>
          <p:nvPr/>
        </p:nvSpPr>
        <p:spPr>
          <a:xfrm>
            <a:off x="285545" y="6003395"/>
            <a:ext cx="4493281" cy="523220"/>
          </a:xfrm>
          <a:prstGeom prst="rect">
            <a:avLst/>
          </a:prstGeom>
        </p:spPr>
        <p:txBody>
          <a:bodyPr wrap="none">
            <a:spAutoFit/>
          </a:bodyPr>
          <a:lstStyle/>
          <a:p>
            <a:r>
              <a:rPr lang="tr-TR" sz="2800" dirty="0">
                <a:latin typeface="+mn-lt"/>
              </a:rPr>
              <a:t>Psikolojik bozukluklar görülür.</a:t>
            </a:r>
          </a:p>
        </p:txBody>
      </p:sp>
    </p:spTree>
    <p:extLst>
      <p:ext uri="{BB962C8B-B14F-4D97-AF65-F5344CB8AC3E}">
        <p14:creationId xmlns:p14="http://schemas.microsoft.com/office/powerpoint/2010/main" xmlns="" val="176476755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childTnLst>
                          </p:cTn>
                        </p:par>
                        <p:par>
                          <p:cTn id="11" fill="hold">
                            <p:stCondLst>
                              <p:cond delay="500"/>
                            </p:stCondLst>
                            <p:childTnLst>
                              <p:par>
                                <p:cTn id="12" presetID="2" presetClass="entr" presetSubtype="8" fill="hold" grpId="0" nodeType="afterEffect">
                                  <p:stCondLst>
                                    <p:cond delay="50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0-#ppt_w/2"/>
                                          </p:val>
                                        </p:tav>
                                        <p:tav tm="100000">
                                          <p:val>
                                            <p:strVal val="#ppt_x"/>
                                          </p:val>
                                        </p:tav>
                                      </p:tavLst>
                                    </p:anim>
                                    <p:anim calcmode="lin" valueType="num">
                                      <p:cBhvr additive="base">
                                        <p:cTn id="15"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p:cNvSpPr txBox="1"/>
          <p:nvPr/>
        </p:nvSpPr>
        <p:spPr>
          <a:xfrm>
            <a:off x="288032" y="188640"/>
            <a:ext cx="8855968" cy="1323439"/>
          </a:xfrm>
          <a:prstGeom prst="rect">
            <a:avLst/>
          </a:prstGeom>
          <a:noFill/>
        </p:spPr>
        <p:txBody>
          <a:bodyPr wrap="square" rtlCol="0">
            <a:spAutoFit/>
          </a:bodyPr>
          <a:lstStyle/>
          <a:p>
            <a:r>
              <a:rPr lang="tr-TR" sz="4000" dirty="0">
                <a:solidFill>
                  <a:srgbClr val="FF0000"/>
                </a:solidFill>
                <a:latin typeface="+mj-lt"/>
              </a:rPr>
              <a:t>Teknoloji Bağımlısından Neler İşitiriz? Bunların Anlamı Nedir?</a:t>
            </a:r>
          </a:p>
        </p:txBody>
      </p:sp>
      <p:sp>
        <p:nvSpPr>
          <p:cNvPr id="3" name="Oval Callout 2"/>
          <p:cNvSpPr/>
          <p:nvPr/>
        </p:nvSpPr>
        <p:spPr>
          <a:xfrm>
            <a:off x="2411760" y="2060848"/>
            <a:ext cx="3816424" cy="2359244"/>
          </a:xfrm>
          <a:prstGeom prst="wedgeEllipseCallout">
            <a:avLst>
              <a:gd name="adj1" fmla="val 66938"/>
              <a:gd name="adj2" fmla="val 3914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a:solidFill>
                  <a:schemeClr val="bg1"/>
                </a:solidFill>
              </a:rPr>
              <a:t>Bana karışma!</a:t>
            </a:r>
            <a:endParaRPr lang="tr-TR" sz="2400" i="1" dirty="0"/>
          </a:p>
        </p:txBody>
      </p:sp>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7164288" y="3819378"/>
            <a:ext cx="1597714" cy="2707237"/>
          </a:xfrm>
          <a:prstGeom prst="rect">
            <a:avLst/>
          </a:prstGeom>
        </p:spPr>
      </p:pic>
      <p:sp>
        <p:nvSpPr>
          <p:cNvPr id="6" name="Dikdörtgen 2"/>
          <p:cNvSpPr/>
          <p:nvPr/>
        </p:nvSpPr>
        <p:spPr>
          <a:xfrm>
            <a:off x="285545" y="6003395"/>
            <a:ext cx="6778715" cy="523220"/>
          </a:xfrm>
          <a:prstGeom prst="rect">
            <a:avLst/>
          </a:prstGeom>
        </p:spPr>
        <p:txBody>
          <a:bodyPr wrap="none">
            <a:spAutoFit/>
          </a:bodyPr>
          <a:lstStyle/>
          <a:p>
            <a:r>
              <a:rPr lang="tr-TR" sz="2800" dirty="0">
                <a:latin typeface="+mn-lt"/>
              </a:rPr>
              <a:t>Çevresindekilerle çatışmalar yaşamaya başlar.</a:t>
            </a:r>
          </a:p>
        </p:txBody>
      </p:sp>
    </p:spTree>
    <p:extLst>
      <p:ext uri="{BB962C8B-B14F-4D97-AF65-F5344CB8AC3E}">
        <p14:creationId xmlns:p14="http://schemas.microsoft.com/office/powerpoint/2010/main" xmlns="" val="9384365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childTnLst>
                          </p:cTn>
                        </p:par>
                        <p:par>
                          <p:cTn id="11" fill="hold">
                            <p:stCondLst>
                              <p:cond delay="500"/>
                            </p:stCondLst>
                            <p:childTnLst>
                              <p:par>
                                <p:cTn id="12" presetID="2" presetClass="entr" presetSubtype="8" fill="hold" grpId="0" nodeType="afterEffect">
                                  <p:stCondLst>
                                    <p:cond delay="50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0-#ppt_w/2"/>
                                          </p:val>
                                        </p:tav>
                                        <p:tav tm="100000">
                                          <p:val>
                                            <p:strVal val="#ppt_x"/>
                                          </p:val>
                                        </p:tav>
                                      </p:tavLst>
                                    </p:anim>
                                    <p:anim calcmode="lin" valueType="num">
                                      <p:cBhvr additive="base">
                                        <p:cTn id="15"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lstStyle/>
          <a:p>
            <a:endParaRPr lang="tr-TR"/>
          </a:p>
        </p:txBody>
      </p:sp>
      <p:sp>
        <p:nvSpPr>
          <p:cNvPr id="3" name="Alt Başlık 2"/>
          <p:cNvSpPr>
            <a:spLocks noGrp="1"/>
          </p:cNvSpPr>
          <p:nvPr>
            <p:ph type="subTitle" idx="1"/>
          </p:nvPr>
        </p:nvSpPr>
        <p:spPr/>
        <p:txBody>
          <a:bodyPr/>
          <a:lstStyle/>
          <a:p>
            <a:endParaRPr lang="tr-TR"/>
          </a:p>
        </p:txBody>
      </p:sp>
      <p:pic>
        <p:nvPicPr>
          <p:cNvPr id="1026" name="Picture 2" descr="C:\Users\Win7\Desktop\bilinçsiz medya ve ınternet kullanımı\resımler\FB_IMG_1432295975375.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835696" y="1"/>
            <a:ext cx="5265897"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144985856"/>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p:cNvSpPr txBox="1"/>
          <p:nvPr/>
        </p:nvSpPr>
        <p:spPr>
          <a:xfrm>
            <a:off x="288032" y="188640"/>
            <a:ext cx="8855968" cy="1323439"/>
          </a:xfrm>
          <a:prstGeom prst="rect">
            <a:avLst/>
          </a:prstGeom>
          <a:noFill/>
        </p:spPr>
        <p:txBody>
          <a:bodyPr wrap="square" rtlCol="0">
            <a:spAutoFit/>
          </a:bodyPr>
          <a:lstStyle/>
          <a:p>
            <a:r>
              <a:rPr lang="tr-TR" sz="4000" dirty="0">
                <a:solidFill>
                  <a:srgbClr val="FF0000"/>
                </a:solidFill>
                <a:latin typeface="+mj-lt"/>
              </a:rPr>
              <a:t>Teknoloji Bağımlısından Neler İşitiriz? Bunların Anlamı Nedir?</a:t>
            </a:r>
          </a:p>
        </p:txBody>
      </p:sp>
      <p:sp>
        <p:nvSpPr>
          <p:cNvPr id="3" name="Oval Callout 2"/>
          <p:cNvSpPr/>
          <p:nvPr/>
        </p:nvSpPr>
        <p:spPr>
          <a:xfrm>
            <a:off x="2411760" y="2060848"/>
            <a:ext cx="3816424" cy="2359244"/>
          </a:xfrm>
          <a:prstGeom prst="wedgeEllipseCallout">
            <a:avLst>
              <a:gd name="adj1" fmla="val 66938"/>
              <a:gd name="adj2" fmla="val 39142"/>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tr-TR" sz="2400" dirty="0">
                <a:solidFill>
                  <a:schemeClr val="bg1"/>
                </a:solidFill>
              </a:rPr>
              <a:t>Ödev bugüne miydi?</a:t>
            </a:r>
            <a:endParaRPr lang="tr-TR" sz="2400" i="1" dirty="0"/>
          </a:p>
        </p:txBody>
      </p:sp>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7164288" y="3796462"/>
            <a:ext cx="1495922" cy="2584865"/>
          </a:xfrm>
          <a:prstGeom prst="rect">
            <a:avLst/>
          </a:prstGeom>
        </p:spPr>
      </p:pic>
      <p:sp>
        <p:nvSpPr>
          <p:cNvPr id="6" name="Dikdörtgen 2"/>
          <p:cNvSpPr/>
          <p:nvPr/>
        </p:nvSpPr>
        <p:spPr>
          <a:xfrm>
            <a:off x="285545" y="6003395"/>
            <a:ext cx="5216108" cy="523220"/>
          </a:xfrm>
          <a:prstGeom prst="rect">
            <a:avLst/>
          </a:prstGeom>
        </p:spPr>
        <p:txBody>
          <a:bodyPr wrap="none">
            <a:spAutoFit/>
          </a:bodyPr>
          <a:lstStyle/>
          <a:p>
            <a:r>
              <a:rPr lang="tr-TR" sz="2800" dirty="0">
                <a:latin typeface="+mn-lt"/>
              </a:rPr>
              <a:t>Sorumluluklarını aksatmaya başlar.</a:t>
            </a:r>
          </a:p>
        </p:txBody>
      </p:sp>
    </p:spTree>
    <p:extLst>
      <p:ext uri="{BB962C8B-B14F-4D97-AF65-F5344CB8AC3E}">
        <p14:creationId xmlns:p14="http://schemas.microsoft.com/office/powerpoint/2010/main" xmlns="" val="116814264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childTnLst>
                          </p:cTn>
                        </p:par>
                        <p:par>
                          <p:cTn id="11" fill="hold">
                            <p:stCondLst>
                              <p:cond delay="500"/>
                            </p:stCondLst>
                            <p:childTnLst>
                              <p:par>
                                <p:cTn id="12" presetID="2" presetClass="entr" presetSubtype="8" fill="hold" grpId="0" nodeType="afterEffect">
                                  <p:stCondLst>
                                    <p:cond delay="50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0-#ppt_w/2"/>
                                          </p:val>
                                        </p:tav>
                                        <p:tav tm="100000">
                                          <p:val>
                                            <p:strVal val="#ppt_x"/>
                                          </p:val>
                                        </p:tav>
                                      </p:tavLst>
                                    </p:anim>
                                    <p:anim calcmode="lin" valueType="num">
                                      <p:cBhvr additive="base">
                                        <p:cTn id="15"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p:cNvSpPr txBox="1"/>
          <p:nvPr/>
        </p:nvSpPr>
        <p:spPr>
          <a:xfrm>
            <a:off x="288032" y="188640"/>
            <a:ext cx="8855968" cy="1323439"/>
          </a:xfrm>
          <a:prstGeom prst="rect">
            <a:avLst/>
          </a:prstGeom>
          <a:noFill/>
        </p:spPr>
        <p:txBody>
          <a:bodyPr wrap="square" rtlCol="0">
            <a:spAutoFit/>
          </a:bodyPr>
          <a:lstStyle/>
          <a:p>
            <a:r>
              <a:rPr lang="tr-TR" sz="4000" dirty="0">
                <a:solidFill>
                  <a:srgbClr val="FF0000"/>
                </a:solidFill>
                <a:latin typeface="+mj-lt"/>
              </a:rPr>
              <a:t>Teknoloji Bağımlısından Neler İşitiriz? Bunların Anlamı Nedir?</a:t>
            </a:r>
          </a:p>
        </p:txBody>
      </p:sp>
      <p:sp>
        <p:nvSpPr>
          <p:cNvPr id="3" name="Oval Callout 2"/>
          <p:cNvSpPr/>
          <p:nvPr/>
        </p:nvSpPr>
        <p:spPr>
          <a:xfrm>
            <a:off x="2195736" y="1927306"/>
            <a:ext cx="4032448" cy="2492786"/>
          </a:xfrm>
          <a:prstGeom prst="wedgeEllipseCallout">
            <a:avLst>
              <a:gd name="adj1" fmla="val 66938"/>
              <a:gd name="adj2" fmla="val 39142"/>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tr-TR" sz="2400" dirty="0">
                <a:solidFill>
                  <a:schemeClr val="bg1"/>
                </a:solidFill>
              </a:rPr>
              <a:t>Hele bir bilgisayarıma kavuşayım, dünkü oyunda kaybettiğim puanları geri almasını bilirim ben!</a:t>
            </a:r>
            <a:endParaRPr lang="tr-TR" sz="2400" i="1" dirty="0"/>
          </a:p>
        </p:txBody>
      </p:sp>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7164287" y="3992076"/>
            <a:ext cx="1856661" cy="2677284"/>
          </a:xfrm>
          <a:prstGeom prst="rect">
            <a:avLst/>
          </a:prstGeom>
        </p:spPr>
      </p:pic>
      <p:sp>
        <p:nvSpPr>
          <p:cNvPr id="6" name="Dikdörtgen 2"/>
          <p:cNvSpPr/>
          <p:nvPr/>
        </p:nvSpPr>
        <p:spPr>
          <a:xfrm>
            <a:off x="285545" y="6003395"/>
            <a:ext cx="2216441" cy="523220"/>
          </a:xfrm>
          <a:prstGeom prst="rect">
            <a:avLst/>
          </a:prstGeom>
        </p:spPr>
        <p:txBody>
          <a:bodyPr wrap="none">
            <a:spAutoFit/>
          </a:bodyPr>
          <a:lstStyle/>
          <a:p>
            <a:r>
              <a:rPr lang="tr-TR" sz="2800" dirty="0">
                <a:latin typeface="+mn-lt"/>
              </a:rPr>
              <a:t>Zihin kilitlenir.</a:t>
            </a:r>
          </a:p>
        </p:txBody>
      </p:sp>
    </p:spTree>
    <p:extLst>
      <p:ext uri="{BB962C8B-B14F-4D97-AF65-F5344CB8AC3E}">
        <p14:creationId xmlns:p14="http://schemas.microsoft.com/office/powerpoint/2010/main" xmlns="" val="345068899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childTnLst>
                          </p:cTn>
                        </p:par>
                        <p:par>
                          <p:cTn id="11" fill="hold">
                            <p:stCondLst>
                              <p:cond delay="500"/>
                            </p:stCondLst>
                            <p:childTnLst>
                              <p:par>
                                <p:cTn id="12" presetID="2" presetClass="entr" presetSubtype="8" fill="hold" grpId="0" nodeType="afterEffect">
                                  <p:stCondLst>
                                    <p:cond delay="50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0-#ppt_w/2"/>
                                          </p:val>
                                        </p:tav>
                                        <p:tav tm="100000">
                                          <p:val>
                                            <p:strVal val="#ppt_x"/>
                                          </p:val>
                                        </p:tav>
                                      </p:tavLst>
                                    </p:anim>
                                    <p:anim calcmode="lin" valueType="num">
                                      <p:cBhvr additive="base">
                                        <p:cTn id="15"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p:cNvSpPr txBox="1"/>
          <p:nvPr/>
        </p:nvSpPr>
        <p:spPr>
          <a:xfrm>
            <a:off x="288032" y="188640"/>
            <a:ext cx="8855968" cy="1323439"/>
          </a:xfrm>
          <a:prstGeom prst="rect">
            <a:avLst/>
          </a:prstGeom>
          <a:noFill/>
        </p:spPr>
        <p:txBody>
          <a:bodyPr wrap="square" rtlCol="0">
            <a:spAutoFit/>
          </a:bodyPr>
          <a:lstStyle/>
          <a:p>
            <a:r>
              <a:rPr lang="tr-TR" sz="4000" dirty="0">
                <a:solidFill>
                  <a:srgbClr val="FF0000"/>
                </a:solidFill>
                <a:latin typeface="+mj-lt"/>
              </a:rPr>
              <a:t>Teknoloji Bağımlısından Neler İşitiriz? Bunların Anlamı Nedir?</a:t>
            </a:r>
          </a:p>
        </p:txBody>
      </p:sp>
      <p:sp>
        <p:nvSpPr>
          <p:cNvPr id="3" name="Oval Callout 2"/>
          <p:cNvSpPr/>
          <p:nvPr/>
        </p:nvSpPr>
        <p:spPr>
          <a:xfrm>
            <a:off x="2411760" y="2060848"/>
            <a:ext cx="3816424" cy="2359244"/>
          </a:xfrm>
          <a:prstGeom prst="wedgeEllipseCallout">
            <a:avLst>
              <a:gd name="adj1" fmla="val 66938"/>
              <a:gd name="adj2" fmla="val 39142"/>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tr-TR" sz="2400" dirty="0">
                <a:solidFill>
                  <a:schemeClr val="bg1"/>
                </a:solidFill>
              </a:rPr>
              <a:t>Yok canım, daha şimdi oturmuştum başına!</a:t>
            </a:r>
            <a:endParaRPr lang="tr-TR" sz="2400" i="1" dirty="0"/>
          </a:p>
        </p:txBody>
      </p:sp>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7164287" y="3935195"/>
            <a:ext cx="1699137" cy="2591420"/>
          </a:xfrm>
          <a:prstGeom prst="rect">
            <a:avLst/>
          </a:prstGeom>
        </p:spPr>
      </p:pic>
      <p:sp>
        <p:nvSpPr>
          <p:cNvPr id="6" name="Dikdörtgen 2"/>
          <p:cNvSpPr/>
          <p:nvPr/>
        </p:nvSpPr>
        <p:spPr>
          <a:xfrm>
            <a:off x="285545" y="6003395"/>
            <a:ext cx="3596626" cy="523220"/>
          </a:xfrm>
          <a:prstGeom prst="rect">
            <a:avLst/>
          </a:prstGeom>
        </p:spPr>
        <p:txBody>
          <a:bodyPr wrap="none">
            <a:spAutoFit/>
          </a:bodyPr>
          <a:lstStyle/>
          <a:p>
            <a:r>
              <a:rPr lang="tr-TR" sz="2800" dirty="0">
                <a:latin typeface="+mn-lt"/>
              </a:rPr>
              <a:t>Yalan söylemeye başlar.</a:t>
            </a:r>
          </a:p>
        </p:txBody>
      </p:sp>
    </p:spTree>
    <p:extLst>
      <p:ext uri="{BB962C8B-B14F-4D97-AF65-F5344CB8AC3E}">
        <p14:creationId xmlns:p14="http://schemas.microsoft.com/office/powerpoint/2010/main" xmlns="" val="110881725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childTnLst>
                          </p:cTn>
                        </p:par>
                        <p:par>
                          <p:cTn id="11" fill="hold">
                            <p:stCondLst>
                              <p:cond delay="500"/>
                            </p:stCondLst>
                            <p:childTnLst>
                              <p:par>
                                <p:cTn id="12" presetID="2" presetClass="entr" presetSubtype="8" fill="hold" grpId="0" nodeType="afterEffect">
                                  <p:stCondLst>
                                    <p:cond delay="50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0-#ppt_w/2"/>
                                          </p:val>
                                        </p:tav>
                                        <p:tav tm="100000">
                                          <p:val>
                                            <p:strVal val="#ppt_x"/>
                                          </p:val>
                                        </p:tav>
                                      </p:tavLst>
                                    </p:anim>
                                    <p:anim calcmode="lin" valueType="num">
                                      <p:cBhvr additive="base">
                                        <p:cTn id="15"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p:cNvSpPr txBox="1"/>
          <p:nvPr/>
        </p:nvSpPr>
        <p:spPr>
          <a:xfrm>
            <a:off x="288032" y="188640"/>
            <a:ext cx="8855968" cy="1323439"/>
          </a:xfrm>
          <a:prstGeom prst="rect">
            <a:avLst/>
          </a:prstGeom>
          <a:noFill/>
        </p:spPr>
        <p:txBody>
          <a:bodyPr wrap="square" rtlCol="0">
            <a:spAutoFit/>
          </a:bodyPr>
          <a:lstStyle/>
          <a:p>
            <a:r>
              <a:rPr lang="tr-TR" sz="4000" dirty="0">
                <a:solidFill>
                  <a:srgbClr val="FF0000"/>
                </a:solidFill>
                <a:latin typeface="+mj-lt"/>
              </a:rPr>
              <a:t>Teknoloji Bağımlısından Neler İşitiriz? Bunların Anlamı Nedir?</a:t>
            </a:r>
          </a:p>
        </p:txBody>
      </p:sp>
      <p:sp>
        <p:nvSpPr>
          <p:cNvPr id="3" name="Oval Callout 2"/>
          <p:cNvSpPr/>
          <p:nvPr/>
        </p:nvSpPr>
        <p:spPr>
          <a:xfrm>
            <a:off x="2411760" y="2060848"/>
            <a:ext cx="3816424" cy="2359244"/>
          </a:xfrm>
          <a:prstGeom prst="wedgeEllipseCallout">
            <a:avLst>
              <a:gd name="adj1" fmla="val 66938"/>
              <a:gd name="adj2" fmla="val 39142"/>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tr-TR" sz="2400" dirty="0">
                <a:solidFill>
                  <a:schemeClr val="bg1"/>
                </a:solidFill>
              </a:rPr>
              <a:t>Kendimi çok yalnız hissediyorum!</a:t>
            </a:r>
            <a:endParaRPr lang="tr-TR" sz="2400" i="1" dirty="0"/>
          </a:p>
        </p:txBody>
      </p:sp>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818031" y="4554378"/>
            <a:ext cx="3181029" cy="1972237"/>
          </a:xfrm>
          <a:prstGeom prst="rect">
            <a:avLst/>
          </a:prstGeom>
        </p:spPr>
      </p:pic>
      <p:sp>
        <p:nvSpPr>
          <p:cNvPr id="6" name="Dikdörtgen 2"/>
          <p:cNvSpPr/>
          <p:nvPr/>
        </p:nvSpPr>
        <p:spPr>
          <a:xfrm>
            <a:off x="285545" y="6003395"/>
            <a:ext cx="2723181" cy="523220"/>
          </a:xfrm>
          <a:prstGeom prst="rect">
            <a:avLst/>
          </a:prstGeom>
        </p:spPr>
        <p:txBody>
          <a:bodyPr wrap="none">
            <a:spAutoFit/>
          </a:bodyPr>
          <a:lstStyle/>
          <a:p>
            <a:r>
              <a:rPr lang="tr-TR" sz="2800" dirty="0">
                <a:latin typeface="+mn-lt"/>
              </a:rPr>
              <a:t>Duygular bozulur.</a:t>
            </a:r>
          </a:p>
        </p:txBody>
      </p:sp>
    </p:spTree>
    <p:extLst>
      <p:ext uri="{BB962C8B-B14F-4D97-AF65-F5344CB8AC3E}">
        <p14:creationId xmlns:p14="http://schemas.microsoft.com/office/powerpoint/2010/main" xmlns="" val="62142311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childTnLst>
                          </p:cTn>
                        </p:par>
                        <p:par>
                          <p:cTn id="11" fill="hold">
                            <p:stCondLst>
                              <p:cond delay="500"/>
                            </p:stCondLst>
                            <p:childTnLst>
                              <p:par>
                                <p:cTn id="12" presetID="2" presetClass="entr" presetSubtype="8" fill="hold" grpId="0" nodeType="afterEffect">
                                  <p:stCondLst>
                                    <p:cond delay="50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0-#ppt_w/2"/>
                                          </p:val>
                                        </p:tav>
                                        <p:tav tm="100000">
                                          <p:val>
                                            <p:strVal val="#ppt_x"/>
                                          </p:val>
                                        </p:tav>
                                      </p:tavLst>
                                    </p:anim>
                                    <p:anim calcmode="lin" valueType="num">
                                      <p:cBhvr additive="base">
                                        <p:cTn id="15"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p:cNvSpPr txBox="1"/>
          <p:nvPr/>
        </p:nvSpPr>
        <p:spPr>
          <a:xfrm>
            <a:off x="288032" y="188640"/>
            <a:ext cx="8855968" cy="1323439"/>
          </a:xfrm>
          <a:prstGeom prst="rect">
            <a:avLst/>
          </a:prstGeom>
          <a:noFill/>
        </p:spPr>
        <p:txBody>
          <a:bodyPr wrap="square" rtlCol="0">
            <a:spAutoFit/>
          </a:bodyPr>
          <a:lstStyle/>
          <a:p>
            <a:r>
              <a:rPr lang="tr-TR" sz="4000" dirty="0">
                <a:solidFill>
                  <a:srgbClr val="FF0000"/>
                </a:solidFill>
                <a:latin typeface="+mj-lt"/>
              </a:rPr>
              <a:t>Teknoloji Bağımlısından Neler İşitiriz? Bunların Anlamı Nedir?</a:t>
            </a:r>
          </a:p>
        </p:txBody>
      </p:sp>
      <p:sp>
        <p:nvSpPr>
          <p:cNvPr id="3" name="Oval Callout 2"/>
          <p:cNvSpPr/>
          <p:nvPr/>
        </p:nvSpPr>
        <p:spPr>
          <a:xfrm>
            <a:off x="2411760" y="2060848"/>
            <a:ext cx="3816424" cy="2359244"/>
          </a:xfrm>
          <a:prstGeom prst="wedgeEllipseCallout">
            <a:avLst>
              <a:gd name="adj1" fmla="val 66938"/>
              <a:gd name="adj2" fmla="val 39142"/>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tr-TR" sz="2400" dirty="0">
                <a:solidFill>
                  <a:schemeClr val="bg1"/>
                </a:solidFill>
              </a:rPr>
              <a:t>Daha yeni yatmıştık! Ne zaman sabah oldu?</a:t>
            </a:r>
            <a:endParaRPr lang="tr-TR" sz="2400" i="1" dirty="0"/>
          </a:p>
        </p:txBody>
      </p:sp>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7164288" y="3813219"/>
            <a:ext cx="1368152" cy="2330576"/>
          </a:xfrm>
          <a:prstGeom prst="rect">
            <a:avLst/>
          </a:prstGeom>
        </p:spPr>
      </p:pic>
      <p:sp>
        <p:nvSpPr>
          <p:cNvPr id="6" name="Dikdörtgen 2"/>
          <p:cNvSpPr/>
          <p:nvPr/>
        </p:nvSpPr>
        <p:spPr>
          <a:xfrm>
            <a:off x="285545" y="6003395"/>
            <a:ext cx="3202415" cy="523220"/>
          </a:xfrm>
          <a:prstGeom prst="rect">
            <a:avLst/>
          </a:prstGeom>
        </p:spPr>
        <p:txBody>
          <a:bodyPr wrap="none">
            <a:spAutoFit/>
          </a:bodyPr>
          <a:lstStyle/>
          <a:p>
            <a:r>
              <a:rPr lang="tr-TR" sz="2800" dirty="0">
                <a:latin typeface="+mn-lt"/>
              </a:rPr>
              <a:t>Uyku düzeni bozulur.</a:t>
            </a:r>
          </a:p>
        </p:txBody>
      </p:sp>
    </p:spTree>
    <p:extLst>
      <p:ext uri="{BB962C8B-B14F-4D97-AF65-F5344CB8AC3E}">
        <p14:creationId xmlns:p14="http://schemas.microsoft.com/office/powerpoint/2010/main" xmlns="" val="63236619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childTnLst>
                          </p:cTn>
                        </p:par>
                        <p:par>
                          <p:cTn id="11" fill="hold">
                            <p:stCondLst>
                              <p:cond delay="500"/>
                            </p:stCondLst>
                            <p:childTnLst>
                              <p:par>
                                <p:cTn id="12" presetID="2" presetClass="entr" presetSubtype="8" fill="hold" grpId="0" nodeType="afterEffect">
                                  <p:stCondLst>
                                    <p:cond delay="50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0-#ppt_w/2"/>
                                          </p:val>
                                        </p:tav>
                                        <p:tav tm="100000">
                                          <p:val>
                                            <p:strVal val="#ppt_x"/>
                                          </p:val>
                                        </p:tav>
                                      </p:tavLst>
                                    </p:anim>
                                    <p:anim calcmode="lin" valueType="num">
                                      <p:cBhvr additive="base">
                                        <p:cTn id="15"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p:cNvSpPr txBox="1"/>
          <p:nvPr/>
        </p:nvSpPr>
        <p:spPr>
          <a:xfrm>
            <a:off x="288032" y="188640"/>
            <a:ext cx="8855968" cy="1323439"/>
          </a:xfrm>
          <a:prstGeom prst="rect">
            <a:avLst/>
          </a:prstGeom>
          <a:noFill/>
        </p:spPr>
        <p:txBody>
          <a:bodyPr wrap="square" rtlCol="0">
            <a:spAutoFit/>
          </a:bodyPr>
          <a:lstStyle/>
          <a:p>
            <a:r>
              <a:rPr lang="tr-TR" sz="4000" dirty="0">
                <a:solidFill>
                  <a:srgbClr val="FF0000"/>
                </a:solidFill>
                <a:latin typeface="+mj-lt"/>
              </a:rPr>
              <a:t>Teknoloji Bağımlısından Neler İşitiriz? Bunların Anlamı Nedir?</a:t>
            </a:r>
          </a:p>
        </p:txBody>
      </p:sp>
      <p:sp>
        <p:nvSpPr>
          <p:cNvPr id="3" name="Oval Callout 2"/>
          <p:cNvSpPr/>
          <p:nvPr/>
        </p:nvSpPr>
        <p:spPr>
          <a:xfrm>
            <a:off x="2411760" y="2060848"/>
            <a:ext cx="3816424" cy="2359244"/>
          </a:xfrm>
          <a:prstGeom prst="wedgeEllipseCallout">
            <a:avLst>
              <a:gd name="adj1" fmla="val 66938"/>
              <a:gd name="adj2" fmla="val 3914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a:solidFill>
                  <a:schemeClr val="bg1"/>
                </a:solidFill>
              </a:rPr>
              <a:t>Anne, tepsiyle odamda yesem?</a:t>
            </a:r>
            <a:endParaRPr lang="tr-TR" sz="2400" i="1" dirty="0"/>
          </a:p>
        </p:txBody>
      </p:sp>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516216" y="4232510"/>
            <a:ext cx="2232248" cy="2434305"/>
          </a:xfrm>
          <a:prstGeom prst="rect">
            <a:avLst/>
          </a:prstGeom>
        </p:spPr>
      </p:pic>
      <p:sp>
        <p:nvSpPr>
          <p:cNvPr id="6" name="Dikdörtgen 2"/>
          <p:cNvSpPr/>
          <p:nvPr/>
        </p:nvSpPr>
        <p:spPr>
          <a:xfrm>
            <a:off x="285545" y="6003395"/>
            <a:ext cx="3416833" cy="523220"/>
          </a:xfrm>
          <a:prstGeom prst="rect">
            <a:avLst/>
          </a:prstGeom>
        </p:spPr>
        <p:txBody>
          <a:bodyPr wrap="none">
            <a:spAutoFit/>
          </a:bodyPr>
          <a:lstStyle/>
          <a:p>
            <a:r>
              <a:rPr lang="tr-TR" sz="2800" dirty="0">
                <a:latin typeface="+mn-lt"/>
              </a:rPr>
              <a:t>Yemek düzeni bozulur.</a:t>
            </a:r>
          </a:p>
        </p:txBody>
      </p:sp>
    </p:spTree>
    <p:extLst>
      <p:ext uri="{BB962C8B-B14F-4D97-AF65-F5344CB8AC3E}">
        <p14:creationId xmlns:p14="http://schemas.microsoft.com/office/powerpoint/2010/main" xmlns="" val="324370508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childTnLst>
                          </p:cTn>
                        </p:par>
                        <p:par>
                          <p:cTn id="11" fill="hold">
                            <p:stCondLst>
                              <p:cond delay="500"/>
                            </p:stCondLst>
                            <p:childTnLst>
                              <p:par>
                                <p:cTn id="12" presetID="2" presetClass="entr" presetSubtype="8" fill="hold" grpId="0" nodeType="afterEffect">
                                  <p:stCondLst>
                                    <p:cond delay="50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0-#ppt_w/2"/>
                                          </p:val>
                                        </p:tav>
                                        <p:tav tm="100000">
                                          <p:val>
                                            <p:strVal val="#ppt_x"/>
                                          </p:val>
                                        </p:tav>
                                      </p:tavLst>
                                    </p:anim>
                                    <p:anim calcmode="lin" valueType="num">
                                      <p:cBhvr additive="base">
                                        <p:cTn id="15"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7" name="TextBox 6"/>
          <p:cNvSpPr txBox="1"/>
          <p:nvPr/>
        </p:nvSpPr>
        <p:spPr>
          <a:xfrm>
            <a:off x="1332656" y="188640"/>
            <a:ext cx="8855968" cy="1323439"/>
          </a:xfrm>
          <a:prstGeom prst="rect">
            <a:avLst/>
          </a:prstGeom>
          <a:noFill/>
        </p:spPr>
        <p:txBody>
          <a:bodyPr wrap="square" rtlCol="0">
            <a:spAutoFit/>
          </a:bodyPr>
          <a:lstStyle/>
          <a:p>
            <a:r>
              <a:rPr lang="tr-TR" sz="4000" dirty="0" smtClean="0">
                <a:solidFill>
                  <a:srgbClr val="FF0000"/>
                </a:solidFill>
                <a:latin typeface="+mj-lt"/>
              </a:rPr>
              <a:t>Kullandığınız teknolojilerle ve bilgisayarınızla ilişkiniz nasıl olmalı?</a:t>
            </a:r>
            <a:endParaRPr lang="en-US" sz="4000" dirty="0">
              <a:solidFill>
                <a:srgbClr val="FF0000"/>
              </a:solidFill>
              <a:latin typeface="+mj-lt"/>
            </a:endParaRPr>
          </a:p>
        </p:txBody>
      </p:sp>
      <p:pic>
        <p:nvPicPr>
          <p:cNvPr id="6" name="Picture 6"/>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251520" y="286509"/>
            <a:ext cx="921524" cy="542925"/>
          </a:xfrm>
          <a:prstGeom prst="rect">
            <a:avLst/>
          </a:prstGeom>
        </p:spPr>
      </p:pic>
    </p:spTree>
    <p:extLst>
      <p:ext uri="{BB962C8B-B14F-4D97-AF65-F5344CB8AC3E}">
        <p14:creationId xmlns:p14="http://schemas.microsoft.com/office/powerpoint/2010/main" xmlns="" val="282775446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7" name="TextBox 6"/>
          <p:cNvSpPr txBox="1"/>
          <p:nvPr/>
        </p:nvSpPr>
        <p:spPr>
          <a:xfrm>
            <a:off x="1332656" y="188640"/>
            <a:ext cx="8855968" cy="1323439"/>
          </a:xfrm>
          <a:prstGeom prst="rect">
            <a:avLst/>
          </a:prstGeom>
          <a:noFill/>
        </p:spPr>
        <p:txBody>
          <a:bodyPr wrap="square" rtlCol="0">
            <a:spAutoFit/>
          </a:bodyPr>
          <a:lstStyle/>
          <a:p>
            <a:r>
              <a:rPr lang="tr-TR" sz="4000" dirty="0" smtClean="0">
                <a:solidFill>
                  <a:srgbClr val="FF0000"/>
                </a:solidFill>
                <a:latin typeface="+mj-lt"/>
              </a:rPr>
              <a:t>Kullandığınız teknolojilerle ve bilgisayarınızla ilişkiniz nasıl olmalı?</a:t>
            </a:r>
            <a:endParaRPr lang="en-US" sz="4000" dirty="0">
              <a:solidFill>
                <a:srgbClr val="FF0000"/>
              </a:solidFill>
              <a:latin typeface="+mj-lt"/>
            </a:endParaRPr>
          </a:p>
        </p:txBody>
      </p:sp>
      <p:pic>
        <p:nvPicPr>
          <p:cNvPr id="6" name="Picture 6"/>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251520" y="286509"/>
            <a:ext cx="921524" cy="542925"/>
          </a:xfrm>
          <a:prstGeom prst="rect">
            <a:avLst/>
          </a:prstGeom>
        </p:spPr>
      </p:pic>
      <p:sp>
        <p:nvSpPr>
          <p:cNvPr id="3" name="Dikdörtgen 2"/>
          <p:cNvSpPr/>
          <p:nvPr/>
        </p:nvSpPr>
        <p:spPr>
          <a:xfrm>
            <a:off x="251520" y="1943299"/>
            <a:ext cx="3380572" cy="523220"/>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r>
              <a:rPr lang="tr-TR" sz="2800" b="1" dirty="0">
                <a:latin typeface="+mn-lt"/>
              </a:rPr>
              <a:t>Ailenize vakit ayırın</a:t>
            </a:r>
            <a:r>
              <a:rPr lang="tr-TR" sz="2800" b="1" dirty="0" smtClean="0">
                <a:latin typeface="+mn-lt"/>
              </a:rPr>
              <a:t>!</a:t>
            </a:r>
            <a:endParaRPr lang="tr-TR" sz="2800" b="1" dirty="0">
              <a:latin typeface="+mn-lt"/>
            </a:endParaRPr>
          </a:p>
        </p:txBody>
      </p:sp>
      <p:sp>
        <p:nvSpPr>
          <p:cNvPr id="8" name="Dikdörtgen 2"/>
          <p:cNvSpPr/>
          <p:nvPr/>
        </p:nvSpPr>
        <p:spPr>
          <a:xfrm>
            <a:off x="2771800" y="2774002"/>
            <a:ext cx="5507097" cy="523220"/>
          </a:xfrm>
          <a:prstGeom prst="rect">
            <a:avLst/>
          </a:prstGeom>
        </p:spPr>
        <p:style>
          <a:lnRef idx="3">
            <a:schemeClr val="lt1"/>
          </a:lnRef>
          <a:fillRef idx="1">
            <a:schemeClr val="accent3"/>
          </a:fillRef>
          <a:effectRef idx="1">
            <a:schemeClr val="accent3"/>
          </a:effectRef>
          <a:fontRef idx="minor">
            <a:schemeClr val="lt1"/>
          </a:fontRef>
        </p:style>
        <p:txBody>
          <a:bodyPr wrap="square">
            <a:spAutoFit/>
          </a:bodyPr>
          <a:lstStyle/>
          <a:p>
            <a:r>
              <a:rPr lang="tr-TR" sz="2800" b="1" dirty="0" smtClean="0">
                <a:latin typeface="+mn-lt"/>
              </a:rPr>
              <a:t>Oyuna </a:t>
            </a:r>
            <a:r>
              <a:rPr lang="tr-TR" sz="2800" b="1" dirty="0">
                <a:latin typeface="+mn-lt"/>
              </a:rPr>
              <a:t>ve dinlenmeye vakit ayırın</a:t>
            </a:r>
            <a:r>
              <a:rPr lang="tr-TR" sz="2800" b="1" dirty="0" smtClean="0">
                <a:latin typeface="+mn-lt"/>
              </a:rPr>
              <a:t>!</a:t>
            </a:r>
            <a:endParaRPr lang="tr-TR" sz="2800" b="1" dirty="0">
              <a:latin typeface="+mn-lt"/>
            </a:endParaRPr>
          </a:p>
        </p:txBody>
      </p:sp>
      <p:sp>
        <p:nvSpPr>
          <p:cNvPr id="9" name="Dikdörtgen 2"/>
          <p:cNvSpPr/>
          <p:nvPr/>
        </p:nvSpPr>
        <p:spPr>
          <a:xfrm>
            <a:off x="217031" y="3728442"/>
            <a:ext cx="6155169" cy="523220"/>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r>
              <a:rPr lang="tr-TR" sz="2800" b="1" dirty="0" smtClean="0">
                <a:latin typeface="+mn-lt"/>
              </a:rPr>
              <a:t>Öğrenmeye </a:t>
            </a:r>
            <a:r>
              <a:rPr lang="tr-TR" sz="2800" b="1" dirty="0">
                <a:latin typeface="+mn-lt"/>
              </a:rPr>
              <a:t>ve ödevlerinize vakit ayırın</a:t>
            </a:r>
            <a:r>
              <a:rPr lang="tr-TR" sz="2800" b="1" dirty="0" smtClean="0">
                <a:latin typeface="+mn-lt"/>
              </a:rPr>
              <a:t>!</a:t>
            </a:r>
            <a:endParaRPr lang="tr-TR" sz="2800" b="1" dirty="0">
              <a:latin typeface="+mn-lt"/>
            </a:endParaRPr>
          </a:p>
        </p:txBody>
      </p:sp>
      <p:sp>
        <p:nvSpPr>
          <p:cNvPr id="10" name="Dikdörtgen 2"/>
          <p:cNvSpPr/>
          <p:nvPr/>
        </p:nvSpPr>
        <p:spPr>
          <a:xfrm>
            <a:off x="3294615" y="4754898"/>
            <a:ext cx="5328592" cy="523220"/>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r>
              <a:rPr lang="tr-TR" sz="2800" b="1" dirty="0" smtClean="0">
                <a:latin typeface="+mn-lt"/>
              </a:rPr>
              <a:t>Bilgisayarla </a:t>
            </a:r>
            <a:r>
              <a:rPr lang="tr-TR" sz="2800" b="1" dirty="0">
                <a:latin typeface="+mn-lt"/>
              </a:rPr>
              <a:t>ilişkinize sınır koyun</a:t>
            </a:r>
            <a:r>
              <a:rPr lang="tr-TR" sz="2800" b="1" dirty="0" smtClean="0">
                <a:latin typeface="+mn-lt"/>
              </a:rPr>
              <a:t>!</a:t>
            </a:r>
            <a:endParaRPr lang="tr-TR" sz="2800" b="1" dirty="0">
              <a:latin typeface="+mn-lt"/>
            </a:endParaRPr>
          </a:p>
        </p:txBody>
      </p:sp>
      <p:sp>
        <p:nvSpPr>
          <p:cNvPr id="11" name="Dikdörtgen 2"/>
          <p:cNvSpPr/>
          <p:nvPr/>
        </p:nvSpPr>
        <p:spPr>
          <a:xfrm>
            <a:off x="217031" y="5949280"/>
            <a:ext cx="7776864" cy="523220"/>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r>
              <a:rPr lang="tr-TR" sz="2800" b="1" dirty="0" smtClean="0">
                <a:latin typeface="+mn-lt"/>
              </a:rPr>
              <a:t>Bilgisayarınızla </a:t>
            </a:r>
            <a:r>
              <a:rPr lang="tr-TR" sz="2800" b="1" dirty="0">
                <a:latin typeface="+mn-lt"/>
              </a:rPr>
              <a:t>baş başa kalmayın, sırdaş olmayın!</a:t>
            </a:r>
            <a:endParaRPr lang="tr-TR" sz="2000" b="1" dirty="0">
              <a:latin typeface="+mn-lt"/>
            </a:endParaRPr>
          </a:p>
        </p:txBody>
      </p:sp>
    </p:spTree>
    <p:extLst>
      <p:ext uri="{BB962C8B-B14F-4D97-AF65-F5344CB8AC3E}">
        <p14:creationId xmlns:p14="http://schemas.microsoft.com/office/powerpoint/2010/main" xmlns="" val="84870351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0-#ppt_w/2"/>
                                          </p:val>
                                        </p:tav>
                                        <p:tav tm="100000">
                                          <p:val>
                                            <p:strVal val="#ppt_x"/>
                                          </p:val>
                                        </p:tav>
                                      </p:tavLst>
                                    </p:anim>
                                    <p:anim calcmode="lin" valueType="num">
                                      <p:cBhvr additive="base">
                                        <p:cTn id="12" dur="10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1000" fill="hold"/>
                                        <p:tgtEl>
                                          <p:spTgt spid="8"/>
                                        </p:tgtEl>
                                        <p:attrNameLst>
                                          <p:attrName>ppt_x</p:attrName>
                                        </p:attrNameLst>
                                      </p:cBhvr>
                                      <p:tavLst>
                                        <p:tav tm="0">
                                          <p:val>
                                            <p:strVal val="1+#ppt_w/2"/>
                                          </p:val>
                                        </p:tav>
                                        <p:tav tm="100000">
                                          <p:val>
                                            <p:strVal val="#ppt_x"/>
                                          </p:val>
                                        </p:tav>
                                      </p:tavLst>
                                    </p:anim>
                                    <p:anim calcmode="lin" valueType="num">
                                      <p:cBhvr additive="base">
                                        <p:cTn id="17" dur="1000" fill="hold"/>
                                        <p:tgtEl>
                                          <p:spTgt spid="8"/>
                                        </p:tgtEl>
                                        <p:attrNameLst>
                                          <p:attrName>ppt_y</p:attrName>
                                        </p:attrNameLst>
                                      </p:cBhvr>
                                      <p:tavLst>
                                        <p:tav tm="0">
                                          <p:val>
                                            <p:strVal val="#ppt_y"/>
                                          </p:val>
                                        </p:tav>
                                        <p:tav tm="100000">
                                          <p:val>
                                            <p:strVal val="#ppt_y"/>
                                          </p:val>
                                        </p:tav>
                                      </p:tavLst>
                                    </p:anim>
                                  </p:childTnLst>
                                </p:cTn>
                              </p:par>
                            </p:childTnLst>
                          </p:cTn>
                        </p:par>
                        <p:par>
                          <p:cTn id="18" fill="hold">
                            <p:stCondLst>
                              <p:cond delay="2500"/>
                            </p:stCondLst>
                            <p:childTnLst>
                              <p:par>
                                <p:cTn id="19" presetID="2" presetClass="entr" presetSubtype="8"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1000" fill="hold"/>
                                        <p:tgtEl>
                                          <p:spTgt spid="9"/>
                                        </p:tgtEl>
                                        <p:attrNameLst>
                                          <p:attrName>ppt_x</p:attrName>
                                        </p:attrNameLst>
                                      </p:cBhvr>
                                      <p:tavLst>
                                        <p:tav tm="0">
                                          <p:val>
                                            <p:strVal val="0-#ppt_w/2"/>
                                          </p:val>
                                        </p:tav>
                                        <p:tav tm="100000">
                                          <p:val>
                                            <p:strVal val="#ppt_x"/>
                                          </p:val>
                                        </p:tav>
                                      </p:tavLst>
                                    </p:anim>
                                    <p:anim calcmode="lin" valueType="num">
                                      <p:cBhvr additive="base">
                                        <p:cTn id="22" dur="1000" fill="hold"/>
                                        <p:tgtEl>
                                          <p:spTgt spid="9"/>
                                        </p:tgtEl>
                                        <p:attrNameLst>
                                          <p:attrName>ppt_y</p:attrName>
                                        </p:attrNameLst>
                                      </p:cBhvr>
                                      <p:tavLst>
                                        <p:tav tm="0">
                                          <p:val>
                                            <p:strVal val="#ppt_y"/>
                                          </p:val>
                                        </p:tav>
                                        <p:tav tm="100000">
                                          <p:val>
                                            <p:strVal val="#ppt_y"/>
                                          </p:val>
                                        </p:tav>
                                      </p:tavLst>
                                    </p:anim>
                                  </p:childTnLst>
                                </p:cTn>
                              </p:par>
                            </p:childTnLst>
                          </p:cTn>
                        </p:par>
                        <p:par>
                          <p:cTn id="23" fill="hold">
                            <p:stCondLst>
                              <p:cond delay="3500"/>
                            </p:stCondLst>
                            <p:childTnLst>
                              <p:par>
                                <p:cTn id="24" presetID="2" presetClass="entr" presetSubtype="2"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1000" fill="hold"/>
                                        <p:tgtEl>
                                          <p:spTgt spid="10"/>
                                        </p:tgtEl>
                                        <p:attrNameLst>
                                          <p:attrName>ppt_x</p:attrName>
                                        </p:attrNameLst>
                                      </p:cBhvr>
                                      <p:tavLst>
                                        <p:tav tm="0">
                                          <p:val>
                                            <p:strVal val="1+#ppt_w/2"/>
                                          </p:val>
                                        </p:tav>
                                        <p:tav tm="100000">
                                          <p:val>
                                            <p:strVal val="#ppt_x"/>
                                          </p:val>
                                        </p:tav>
                                      </p:tavLst>
                                    </p:anim>
                                    <p:anim calcmode="lin" valueType="num">
                                      <p:cBhvr additive="base">
                                        <p:cTn id="27" dur="1000" fill="hold"/>
                                        <p:tgtEl>
                                          <p:spTgt spid="10"/>
                                        </p:tgtEl>
                                        <p:attrNameLst>
                                          <p:attrName>ppt_y</p:attrName>
                                        </p:attrNameLst>
                                      </p:cBhvr>
                                      <p:tavLst>
                                        <p:tav tm="0">
                                          <p:val>
                                            <p:strVal val="#ppt_y"/>
                                          </p:val>
                                        </p:tav>
                                        <p:tav tm="100000">
                                          <p:val>
                                            <p:strVal val="#ppt_y"/>
                                          </p:val>
                                        </p:tav>
                                      </p:tavLst>
                                    </p:anim>
                                  </p:childTnLst>
                                </p:cTn>
                              </p:par>
                            </p:childTnLst>
                          </p:cTn>
                        </p:par>
                        <p:par>
                          <p:cTn id="28" fill="hold">
                            <p:stCondLst>
                              <p:cond delay="4500"/>
                            </p:stCondLst>
                            <p:childTnLst>
                              <p:par>
                                <p:cTn id="29" presetID="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1000" fill="hold"/>
                                        <p:tgtEl>
                                          <p:spTgt spid="11"/>
                                        </p:tgtEl>
                                        <p:attrNameLst>
                                          <p:attrName>ppt_x</p:attrName>
                                        </p:attrNameLst>
                                      </p:cBhvr>
                                      <p:tavLst>
                                        <p:tav tm="0">
                                          <p:val>
                                            <p:strVal val="0-#ppt_w/2"/>
                                          </p:val>
                                        </p:tav>
                                        <p:tav tm="100000">
                                          <p:val>
                                            <p:strVal val="#ppt_x"/>
                                          </p:val>
                                        </p:tav>
                                      </p:tavLst>
                                    </p:anim>
                                    <p:anim calcmode="lin" valueType="num">
                                      <p:cBhvr additive="base">
                                        <p:cTn id="32" dur="10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9" grpId="0" animBg="1"/>
      <p:bldP spid="10" grpId="0" animBg="1"/>
      <p:bldP spid="1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sp>
        <p:nvSpPr>
          <p:cNvPr id="7" name="TextBox 6"/>
          <p:cNvSpPr txBox="1"/>
          <p:nvPr/>
        </p:nvSpPr>
        <p:spPr>
          <a:xfrm>
            <a:off x="2123728" y="4002583"/>
            <a:ext cx="4229891" cy="1138773"/>
          </a:xfrm>
          <a:prstGeom prst="rect">
            <a:avLst/>
          </a:prstGeom>
          <a:noFill/>
        </p:spPr>
        <p:txBody>
          <a:bodyPr wrap="square" rtlCol="0">
            <a:spAutoFit/>
          </a:bodyPr>
          <a:lstStyle/>
          <a:p>
            <a:pPr algn="r"/>
            <a:r>
              <a:rPr lang="tr-TR" sz="3400" b="1" dirty="0" smtClean="0">
                <a:solidFill>
                  <a:schemeClr val="bg1"/>
                </a:solidFill>
                <a:effectLst>
                  <a:outerShdw blurRad="38100" dist="38100" dir="2700000" algn="tl">
                    <a:srgbClr val="000000">
                      <a:alpha val="43137"/>
                    </a:srgbClr>
                  </a:outerShdw>
                </a:effectLst>
                <a:latin typeface="+mj-lt"/>
              </a:rPr>
              <a:t>Kendinizi Test Edin: Evet mi, Hayır mı?</a:t>
            </a:r>
            <a:endParaRPr lang="en-US" sz="3400" b="1" dirty="0">
              <a:solidFill>
                <a:schemeClr val="bg1"/>
              </a:solidFill>
              <a:effectLst>
                <a:outerShdw blurRad="38100" dist="38100" dir="2700000" algn="tl">
                  <a:srgbClr val="000000">
                    <a:alpha val="43137"/>
                  </a:srgbClr>
                </a:outerShdw>
              </a:effectLst>
              <a:latin typeface="+mj-lt"/>
            </a:endParaRPr>
          </a:p>
        </p:txBody>
      </p:sp>
      <p:sp>
        <p:nvSpPr>
          <p:cNvPr id="5" name="TextBox 4"/>
          <p:cNvSpPr txBox="1"/>
          <p:nvPr/>
        </p:nvSpPr>
        <p:spPr>
          <a:xfrm>
            <a:off x="3059832" y="5301208"/>
            <a:ext cx="821059" cy="461665"/>
          </a:xfrm>
          <a:prstGeom prst="rect">
            <a:avLst/>
          </a:prstGeom>
          <a:solidFill>
            <a:srgbClr val="FF0000"/>
          </a:solidFill>
        </p:spPr>
        <p:style>
          <a:lnRef idx="3">
            <a:schemeClr val="lt1"/>
          </a:lnRef>
          <a:fillRef idx="1">
            <a:schemeClr val="accent2"/>
          </a:fillRef>
          <a:effectRef idx="1">
            <a:schemeClr val="accent2"/>
          </a:effectRef>
          <a:fontRef idx="minor">
            <a:schemeClr val="lt1"/>
          </a:fontRef>
        </p:style>
        <p:txBody>
          <a:bodyPr wrap="none" rtlCol="0">
            <a:spAutoFit/>
          </a:bodyPr>
          <a:lstStyle/>
          <a:p>
            <a:pPr algn="ctr"/>
            <a:r>
              <a:rPr lang="tr-TR" sz="2400" b="1" dirty="0" smtClean="0"/>
              <a:t>EVET</a:t>
            </a:r>
            <a:endParaRPr lang="tr-TR" sz="2400" b="1" dirty="0"/>
          </a:p>
        </p:txBody>
      </p:sp>
      <p:sp>
        <p:nvSpPr>
          <p:cNvPr id="8" name="TextBox 7"/>
          <p:cNvSpPr txBox="1"/>
          <p:nvPr/>
        </p:nvSpPr>
        <p:spPr>
          <a:xfrm>
            <a:off x="4788024" y="5301208"/>
            <a:ext cx="954685" cy="461665"/>
          </a:xfrm>
          <a:prstGeom prst="rect">
            <a:avLst/>
          </a:prstGeom>
          <a:solidFill>
            <a:srgbClr val="00B050"/>
          </a:solidFill>
        </p:spPr>
        <p:style>
          <a:lnRef idx="3">
            <a:schemeClr val="lt1"/>
          </a:lnRef>
          <a:fillRef idx="1">
            <a:schemeClr val="accent3"/>
          </a:fillRef>
          <a:effectRef idx="1">
            <a:schemeClr val="accent3"/>
          </a:effectRef>
          <a:fontRef idx="minor">
            <a:schemeClr val="lt1"/>
          </a:fontRef>
        </p:style>
        <p:txBody>
          <a:bodyPr wrap="none" rtlCol="0">
            <a:spAutoFit/>
          </a:bodyPr>
          <a:lstStyle/>
          <a:p>
            <a:pPr algn="ctr"/>
            <a:r>
              <a:rPr lang="tr-TR" sz="2400" b="1" dirty="0" smtClean="0"/>
              <a:t>HAYIR</a:t>
            </a:r>
            <a:endParaRPr lang="tr-TR" sz="2400" b="1" dirty="0"/>
          </a:p>
        </p:txBody>
      </p:sp>
      <p:sp>
        <p:nvSpPr>
          <p:cNvPr id="3" name="Dikdörtgen 2"/>
          <p:cNvSpPr/>
          <p:nvPr/>
        </p:nvSpPr>
        <p:spPr>
          <a:xfrm>
            <a:off x="3995936" y="836712"/>
            <a:ext cx="3240360" cy="1631216"/>
          </a:xfrm>
          <a:prstGeom prst="rect">
            <a:avLst/>
          </a:prstGeom>
        </p:spPr>
        <p:txBody>
          <a:bodyPr wrap="square">
            <a:spAutoFit/>
          </a:bodyPr>
          <a:lstStyle/>
          <a:p>
            <a:pPr algn="ctr"/>
            <a:r>
              <a:rPr lang="tr-TR" sz="2000" b="1" dirty="0" smtClean="0">
                <a:latin typeface="+mn-lt"/>
              </a:rPr>
              <a:t>Bilgisayar </a:t>
            </a:r>
            <a:r>
              <a:rPr lang="tr-TR" sz="2000" b="1" dirty="0">
                <a:latin typeface="+mn-lt"/>
              </a:rPr>
              <a:t>ya da diğer</a:t>
            </a:r>
          </a:p>
          <a:p>
            <a:pPr algn="ctr"/>
            <a:r>
              <a:rPr lang="tr-TR" sz="2000" b="1" dirty="0">
                <a:latin typeface="+mn-lt"/>
              </a:rPr>
              <a:t>teknolojik aygıtlarınla</a:t>
            </a:r>
          </a:p>
          <a:p>
            <a:pPr algn="ctr"/>
            <a:r>
              <a:rPr lang="tr-TR" sz="2000" b="1" dirty="0">
                <a:latin typeface="+mn-lt"/>
              </a:rPr>
              <a:t>geçirdiğin zaman yüzünden</a:t>
            </a:r>
          </a:p>
          <a:p>
            <a:pPr algn="ctr"/>
            <a:r>
              <a:rPr lang="tr-TR" sz="2000" b="1" dirty="0">
                <a:latin typeface="+mn-lt"/>
              </a:rPr>
              <a:t>g</a:t>
            </a:r>
            <a:r>
              <a:rPr lang="tr-TR" sz="2000" b="1" dirty="0" smtClean="0">
                <a:latin typeface="+mn-lt"/>
              </a:rPr>
              <a:t>ündelik sorumluluklarında aksama oluyor </a:t>
            </a:r>
            <a:r>
              <a:rPr lang="tr-TR" sz="2000" b="1" dirty="0">
                <a:latin typeface="+mn-lt"/>
              </a:rPr>
              <a:t>mu?</a:t>
            </a:r>
          </a:p>
        </p:txBody>
      </p:sp>
    </p:spTree>
    <p:extLst>
      <p:ext uri="{BB962C8B-B14F-4D97-AF65-F5344CB8AC3E}">
        <p14:creationId xmlns:p14="http://schemas.microsoft.com/office/powerpoint/2010/main" xmlns="" val="2936522180"/>
      </p:ext>
    </p:extLst>
  </p:cSld>
  <p:clrMapOvr>
    <a:masterClrMapping/>
  </p:clrMapOvr>
  <p:transition spd="slow">
    <p:push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sp>
        <p:nvSpPr>
          <p:cNvPr id="7" name="TextBox 6"/>
          <p:cNvSpPr txBox="1"/>
          <p:nvPr/>
        </p:nvSpPr>
        <p:spPr>
          <a:xfrm>
            <a:off x="2195736" y="4365104"/>
            <a:ext cx="4032448" cy="1138773"/>
          </a:xfrm>
          <a:prstGeom prst="rect">
            <a:avLst/>
          </a:prstGeom>
          <a:noFill/>
        </p:spPr>
        <p:txBody>
          <a:bodyPr wrap="square" rtlCol="0">
            <a:spAutoFit/>
          </a:bodyPr>
          <a:lstStyle/>
          <a:p>
            <a:pPr algn="r"/>
            <a:r>
              <a:rPr lang="tr-TR" sz="3400" b="1" dirty="0" smtClean="0">
                <a:solidFill>
                  <a:schemeClr val="bg1"/>
                </a:solidFill>
                <a:effectLst>
                  <a:outerShdw blurRad="38100" dist="38100" dir="2700000" algn="tl">
                    <a:srgbClr val="000000">
                      <a:alpha val="43137"/>
                    </a:srgbClr>
                  </a:outerShdw>
                </a:effectLst>
                <a:latin typeface="+mj-lt"/>
              </a:rPr>
              <a:t> Kendinizi Test Edin: Evet mi, Hayır mı?</a:t>
            </a:r>
            <a:endParaRPr lang="en-US" sz="3400" b="1" dirty="0">
              <a:solidFill>
                <a:schemeClr val="bg1"/>
              </a:solidFill>
              <a:effectLst>
                <a:outerShdw blurRad="38100" dist="38100" dir="2700000" algn="tl">
                  <a:srgbClr val="000000">
                    <a:alpha val="43137"/>
                  </a:srgbClr>
                </a:outerShdw>
              </a:effectLst>
              <a:latin typeface="+mj-lt"/>
            </a:endParaRPr>
          </a:p>
        </p:txBody>
      </p:sp>
      <p:sp>
        <p:nvSpPr>
          <p:cNvPr id="5" name="TextBox 4"/>
          <p:cNvSpPr txBox="1"/>
          <p:nvPr/>
        </p:nvSpPr>
        <p:spPr>
          <a:xfrm>
            <a:off x="3174877" y="5588461"/>
            <a:ext cx="821059" cy="461665"/>
          </a:xfrm>
          <a:prstGeom prst="rect">
            <a:avLst/>
          </a:prstGeom>
          <a:solidFill>
            <a:srgbClr val="FF0000"/>
          </a:solidFill>
        </p:spPr>
        <p:style>
          <a:lnRef idx="3">
            <a:schemeClr val="lt1"/>
          </a:lnRef>
          <a:fillRef idx="1">
            <a:schemeClr val="accent2"/>
          </a:fillRef>
          <a:effectRef idx="1">
            <a:schemeClr val="accent2"/>
          </a:effectRef>
          <a:fontRef idx="minor">
            <a:schemeClr val="lt1"/>
          </a:fontRef>
        </p:style>
        <p:txBody>
          <a:bodyPr wrap="none" rtlCol="0">
            <a:spAutoFit/>
          </a:bodyPr>
          <a:lstStyle/>
          <a:p>
            <a:pPr algn="ctr"/>
            <a:r>
              <a:rPr lang="tr-TR" sz="2400" b="1" dirty="0" smtClean="0"/>
              <a:t>EVET</a:t>
            </a:r>
            <a:endParaRPr lang="tr-TR" sz="2400" b="1" dirty="0"/>
          </a:p>
        </p:txBody>
      </p:sp>
      <p:sp>
        <p:nvSpPr>
          <p:cNvPr id="8" name="TextBox 7"/>
          <p:cNvSpPr txBox="1"/>
          <p:nvPr/>
        </p:nvSpPr>
        <p:spPr>
          <a:xfrm>
            <a:off x="4644008" y="5588461"/>
            <a:ext cx="954685" cy="461665"/>
          </a:xfrm>
          <a:prstGeom prst="rect">
            <a:avLst/>
          </a:prstGeom>
          <a:solidFill>
            <a:srgbClr val="00B050"/>
          </a:solidFill>
        </p:spPr>
        <p:style>
          <a:lnRef idx="3">
            <a:schemeClr val="lt1"/>
          </a:lnRef>
          <a:fillRef idx="1">
            <a:schemeClr val="accent3"/>
          </a:fillRef>
          <a:effectRef idx="1">
            <a:schemeClr val="accent3"/>
          </a:effectRef>
          <a:fontRef idx="minor">
            <a:schemeClr val="lt1"/>
          </a:fontRef>
        </p:style>
        <p:txBody>
          <a:bodyPr wrap="none" rtlCol="0">
            <a:spAutoFit/>
          </a:bodyPr>
          <a:lstStyle/>
          <a:p>
            <a:pPr algn="ctr"/>
            <a:r>
              <a:rPr lang="tr-TR" sz="2400" b="1" dirty="0" smtClean="0"/>
              <a:t>HAYIR</a:t>
            </a:r>
            <a:endParaRPr lang="tr-TR" sz="2400" b="1" dirty="0"/>
          </a:p>
        </p:txBody>
      </p:sp>
      <p:sp>
        <p:nvSpPr>
          <p:cNvPr id="3" name="Dikdörtgen 2"/>
          <p:cNvSpPr/>
          <p:nvPr/>
        </p:nvSpPr>
        <p:spPr>
          <a:xfrm>
            <a:off x="4139952" y="551835"/>
            <a:ext cx="3168352" cy="1938992"/>
          </a:xfrm>
          <a:prstGeom prst="rect">
            <a:avLst/>
          </a:prstGeom>
        </p:spPr>
        <p:txBody>
          <a:bodyPr wrap="square">
            <a:spAutoFit/>
          </a:bodyPr>
          <a:lstStyle/>
          <a:p>
            <a:pPr lvl="0" algn="ctr"/>
            <a:r>
              <a:rPr lang="tr-TR" sz="2000" b="1" dirty="0">
                <a:latin typeface="+mn-lt"/>
              </a:rPr>
              <a:t>Daha önceleri</a:t>
            </a:r>
          </a:p>
          <a:p>
            <a:pPr lvl="0" algn="ctr"/>
            <a:r>
              <a:rPr lang="tr-TR" sz="2000" b="1" dirty="0">
                <a:latin typeface="+mn-lt"/>
              </a:rPr>
              <a:t>kardeşlerinle evde veya</a:t>
            </a:r>
          </a:p>
          <a:p>
            <a:pPr lvl="0" algn="ctr"/>
            <a:r>
              <a:rPr lang="tr-TR" sz="2000" b="1" dirty="0">
                <a:latin typeface="+mn-lt"/>
              </a:rPr>
              <a:t>arkadaşlarınla dışarıda</a:t>
            </a:r>
          </a:p>
          <a:p>
            <a:pPr lvl="0" algn="ctr"/>
            <a:r>
              <a:rPr lang="tr-TR" sz="2000" b="1" dirty="0">
                <a:latin typeface="+mn-lt"/>
              </a:rPr>
              <a:t>oynamaktan zevk alıyorken</a:t>
            </a:r>
          </a:p>
          <a:p>
            <a:pPr lvl="0" algn="ctr"/>
            <a:r>
              <a:rPr lang="tr-TR" sz="2000" b="1" dirty="0">
                <a:latin typeface="+mn-lt"/>
              </a:rPr>
              <a:t>artık </a:t>
            </a:r>
            <a:r>
              <a:rPr lang="tr-TR" sz="2000" b="1" dirty="0" err="1">
                <a:latin typeface="+mn-lt"/>
              </a:rPr>
              <a:t>tekno</a:t>
            </a:r>
            <a:r>
              <a:rPr lang="tr-TR" sz="2000" b="1" dirty="0">
                <a:latin typeface="+mn-lt"/>
              </a:rPr>
              <a:t>-oyuncaklarını</a:t>
            </a:r>
          </a:p>
          <a:p>
            <a:pPr lvl="0" algn="ctr"/>
            <a:r>
              <a:rPr lang="tr-TR" sz="2000" b="1" dirty="0">
                <a:latin typeface="+mn-lt"/>
              </a:rPr>
              <a:t>mı tercih ediyorsun?</a:t>
            </a:r>
            <a:endParaRPr lang="en-US" sz="2000" b="1" dirty="0">
              <a:latin typeface="+mn-lt"/>
            </a:endParaRPr>
          </a:p>
        </p:txBody>
      </p:sp>
    </p:spTree>
    <p:extLst>
      <p:ext uri="{BB962C8B-B14F-4D97-AF65-F5344CB8AC3E}">
        <p14:creationId xmlns:p14="http://schemas.microsoft.com/office/powerpoint/2010/main" xmlns="" val="1494322462"/>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2050" name="Picture 2" descr="C:\Users\Win7\Desktop\bilinçsiz medya ve ınternet kullanımı\resımler\FB_IMG_1432295981645.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004392" y="21742"/>
            <a:ext cx="5015880" cy="683625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416638292"/>
      </p:ext>
    </p:extLst>
  </p:cSld>
  <p:clrMapOvr>
    <a:masterClrMapping/>
  </p:clrMapOvr>
  <p:transition spd="slow">
    <p:push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sp>
        <p:nvSpPr>
          <p:cNvPr id="7" name="TextBox 6"/>
          <p:cNvSpPr txBox="1"/>
          <p:nvPr/>
        </p:nvSpPr>
        <p:spPr>
          <a:xfrm>
            <a:off x="2123728" y="4077072"/>
            <a:ext cx="4204972" cy="1138773"/>
          </a:xfrm>
          <a:prstGeom prst="rect">
            <a:avLst/>
          </a:prstGeom>
          <a:noFill/>
        </p:spPr>
        <p:txBody>
          <a:bodyPr wrap="square" rtlCol="0">
            <a:spAutoFit/>
          </a:bodyPr>
          <a:lstStyle/>
          <a:p>
            <a:pPr algn="r"/>
            <a:r>
              <a:rPr lang="tr-TR" sz="3400" b="1" dirty="0" smtClean="0">
                <a:effectLst>
                  <a:outerShdw blurRad="38100" dist="38100" dir="2700000" algn="tl">
                    <a:srgbClr val="000000">
                      <a:alpha val="43137"/>
                    </a:srgbClr>
                  </a:outerShdw>
                </a:effectLst>
                <a:latin typeface="+mj-lt"/>
              </a:rPr>
              <a:t>Kendinizi Test Edin: Evet mi, Hayır mı?</a:t>
            </a:r>
            <a:endParaRPr lang="en-US" sz="3400" b="1" dirty="0">
              <a:effectLst>
                <a:outerShdw blurRad="38100" dist="38100" dir="2700000" algn="tl">
                  <a:srgbClr val="000000">
                    <a:alpha val="43137"/>
                  </a:srgbClr>
                </a:outerShdw>
              </a:effectLst>
              <a:latin typeface="+mj-lt"/>
            </a:endParaRPr>
          </a:p>
        </p:txBody>
      </p:sp>
      <p:sp>
        <p:nvSpPr>
          <p:cNvPr id="5" name="TextBox 4"/>
          <p:cNvSpPr txBox="1"/>
          <p:nvPr/>
        </p:nvSpPr>
        <p:spPr>
          <a:xfrm>
            <a:off x="2915816" y="5589240"/>
            <a:ext cx="821059" cy="461665"/>
          </a:xfrm>
          <a:prstGeom prst="rect">
            <a:avLst/>
          </a:prstGeom>
          <a:solidFill>
            <a:srgbClr val="FF0000"/>
          </a:solidFill>
        </p:spPr>
        <p:style>
          <a:lnRef idx="3">
            <a:schemeClr val="lt1"/>
          </a:lnRef>
          <a:fillRef idx="1">
            <a:schemeClr val="accent2"/>
          </a:fillRef>
          <a:effectRef idx="1">
            <a:schemeClr val="accent2"/>
          </a:effectRef>
          <a:fontRef idx="minor">
            <a:schemeClr val="lt1"/>
          </a:fontRef>
        </p:style>
        <p:txBody>
          <a:bodyPr wrap="none" rtlCol="0">
            <a:spAutoFit/>
          </a:bodyPr>
          <a:lstStyle/>
          <a:p>
            <a:pPr algn="ctr"/>
            <a:r>
              <a:rPr lang="tr-TR" sz="2400" b="1" dirty="0" smtClean="0"/>
              <a:t>EVET</a:t>
            </a:r>
            <a:endParaRPr lang="tr-TR" sz="2400" b="1" dirty="0"/>
          </a:p>
        </p:txBody>
      </p:sp>
      <p:sp>
        <p:nvSpPr>
          <p:cNvPr id="8" name="TextBox 7"/>
          <p:cNvSpPr txBox="1"/>
          <p:nvPr/>
        </p:nvSpPr>
        <p:spPr>
          <a:xfrm>
            <a:off x="4932040" y="5589240"/>
            <a:ext cx="954685" cy="461665"/>
          </a:xfrm>
          <a:prstGeom prst="rect">
            <a:avLst/>
          </a:prstGeom>
          <a:solidFill>
            <a:srgbClr val="00B050"/>
          </a:solidFill>
        </p:spPr>
        <p:style>
          <a:lnRef idx="3">
            <a:schemeClr val="lt1"/>
          </a:lnRef>
          <a:fillRef idx="1">
            <a:schemeClr val="accent3"/>
          </a:fillRef>
          <a:effectRef idx="1">
            <a:schemeClr val="accent3"/>
          </a:effectRef>
          <a:fontRef idx="minor">
            <a:schemeClr val="lt1"/>
          </a:fontRef>
        </p:style>
        <p:txBody>
          <a:bodyPr wrap="none" rtlCol="0">
            <a:spAutoFit/>
          </a:bodyPr>
          <a:lstStyle/>
          <a:p>
            <a:pPr algn="ctr"/>
            <a:r>
              <a:rPr lang="tr-TR" sz="2400" b="1" dirty="0" smtClean="0"/>
              <a:t>HAYIR</a:t>
            </a:r>
            <a:endParaRPr lang="tr-TR" sz="2400" b="1" dirty="0"/>
          </a:p>
        </p:txBody>
      </p:sp>
      <p:sp>
        <p:nvSpPr>
          <p:cNvPr id="3" name="Dikdörtgen 2"/>
          <p:cNvSpPr/>
          <p:nvPr/>
        </p:nvSpPr>
        <p:spPr>
          <a:xfrm>
            <a:off x="4067944" y="836712"/>
            <a:ext cx="3002817" cy="1631216"/>
          </a:xfrm>
          <a:prstGeom prst="rect">
            <a:avLst/>
          </a:prstGeom>
        </p:spPr>
        <p:txBody>
          <a:bodyPr wrap="square">
            <a:spAutoFit/>
          </a:bodyPr>
          <a:lstStyle/>
          <a:p>
            <a:pPr lvl="0" algn="ctr"/>
            <a:r>
              <a:rPr lang="tr-TR" sz="2000" b="1" dirty="0" smtClean="0">
                <a:latin typeface="+mn-lt"/>
              </a:rPr>
              <a:t> </a:t>
            </a:r>
            <a:r>
              <a:rPr lang="tr-TR" sz="2000" b="1" dirty="0">
                <a:latin typeface="+mn-lt"/>
              </a:rPr>
              <a:t>Sosyal medya</a:t>
            </a:r>
          </a:p>
          <a:p>
            <a:pPr lvl="0" algn="ctr"/>
            <a:r>
              <a:rPr lang="tr-TR" sz="2000" b="1" dirty="0">
                <a:latin typeface="+mn-lt"/>
              </a:rPr>
              <a:t>mesajlarını günde</a:t>
            </a:r>
          </a:p>
          <a:p>
            <a:pPr lvl="0" algn="ctr"/>
            <a:r>
              <a:rPr lang="tr-TR" sz="2000" b="1" dirty="0">
                <a:latin typeface="+mn-lt"/>
              </a:rPr>
              <a:t>bir-iki kereden fazla</a:t>
            </a:r>
          </a:p>
          <a:p>
            <a:pPr lvl="0" algn="ctr"/>
            <a:r>
              <a:rPr lang="tr-TR" sz="2000" b="1" dirty="0">
                <a:latin typeface="+mn-lt"/>
              </a:rPr>
              <a:t>kontrol ediyor</a:t>
            </a:r>
          </a:p>
          <a:p>
            <a:pPr lvl="0" algn="ctr"/>
            <a:r>
              <a:rPr lang="tr-TR" sz="2000" b="1" dirty="0">
                <a:latin typeface="+mn-lt"/>
              </a:rPr>
              <a:t>musun?</a:t>
            </a:r>
            <a:endParaRPr lang="en-US" sz="2000" b="1" dirty="0">
              <a:latin typeface="+mn-lt"/>
            </a:endParaRPr>
          </a:p>
        </p:txBody>
      </p:sp>
    </p:spTree>
    <p:extLst>
      <p:ext uri="{BB962C8B-B14F-4D97-AF65-F5344CB8AC3E}">
        <p14:creationId xmlns:p14="http://schemas.microsoft.com/office/powerpoint/2010/main" xmlns="" val="2471883349"/>
      </p:ext>
    </p:extLst>
  </p:cSld>
  <p:clrMapOvr>
    <a:masterClrMapping/>
  </p:clrMapOvr>
  <p:transition spd="slow">
    <p:push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sp>
        <p:nvSpPr>
          <p:cNvPr id="7" name="TextBox 6"/>
          <p:cNvSpPr txBox="1"/>
          <p:nvPr/>
        </p:nvSpPr>
        <p:spPr>
          <a:xfrm>
            <a:off x="1835696" y="4316035"/>
            <a:ext cx="4445915" cy="1138773"/>
          </a:xfrm>
          <a:prstGeom prst="rect">
            <a:avLst/>
          </a:prstGeom>
          <a:noFill/>
        </p:spPr>
        <p:txBody>
          <a:bodyPr wrap="square" rtlCol="0">
            <a:spAutoFit/>
          </a:bodyPr>
          <a:lstStyle/>
          <a:p>
            <a:pPr algn="r"/>
            <a:r>
              <a:rPr lang="tr-TR" sz="3400" b="1" dirty="0" smtClean="0">
                <a:effectLst>
                  <a:outerShdw blurRad="38100" dist="38100" dir="2700000" algn="tl">
                    <a:srgbClr val="000000">
                      <a:alpha val="43137"/>
                    </a:srgbClr>
                  </a:outerShdw>
                </a:effectLst>
                <a:latin typeface="+mj-lt"/>
              </a:rPr>
              <a:t>Kendinizi Test Edin: Evet mi, Hayır mı?</a:t>
            </a:r>
            <a:endParaRPr lang="en-US" sz="3400" b="1" dirty="0">
              <a:effectLst>
                <a:outerShdw blurRad="38100" dist="38100" dir="2700000" algn="tl">
                  <a:srgbClr val="000000">
                    <a:alpha val="43137"/>
                  </a:srgbClr>
                </a:outerShdw>
              </a:effectLst>
              <a:latin typeface="+mj-lt"/>
            </a:endParaRPr>
          </a:p>
        </p:txBody>
      </p:sp>
      <p:sp>
        <p:nvSpPr>
          <p:cNvPr id="5" name="TextBox 4"/>
          <p:cNvSpPr txBox="1"/>
          <p:nvPr/>
        </p:nvSpPr>
        <p:spPr>
          <a:xfrm>
            <a:off x="3174877" y="5589240"/>
            <a:ext cx="821059" cy="461665"/>
          </a:xfrm>
          <a:prstGeom prst="rect">
            <a:avLst/>
          </a:prstGeom>
          <a:solidFill>
            <a:srgbClr val="FF0000"/>
          </a:solidFill>
        </p:spPr>
        <p:style>
          <a:lnRef idx="3">
            <a:schemeClr val="lt1"/>
          </a:lnRef>
          <a:fillRef idx="1">
            <a:schemeClr val="accent2"/>
          </a:fillRef>
          <a:effectRef idx="1">
            <a:schemeClr val="accent2"/>
          </a:effectRef>
          <a:fontRef idx="minor">
            <a:schemeClr val="lt1"/>
          </a:fontRef>
        </p:style>
        <p:txBody>
          <a:bodyPr wrap="none" rtlCol="0">
            <a:spAutoFit/>
          </a:bodyPr>
          <a:lstStyle/>
          <a:p>
            <a:pPr algn="ctr"/>
            <a:r>
              <a:rPr lang="tr-TR" sz="2400" b="1" dirty="0" smtClean="0"/>
              <a:t>EVET</a:t>
            </a:r>
            <a:endParaRPr lang="tr-TR" sz="2400" b="1" dirty="0"/>
          </a:p>
        </p:txBody>
      </p:sp>
      <p:sp>
        <p:nvSpPr>
          <p:cNvPr id="8" name="TextBox 7"/>
          <p:cNvSpPr txBox="1"/>
          <p:nvPr/>
        </p:nvSpPr>
        <p:spPr>
          <a:xfrm>
            <a:off x="4807171" y="5631631"/>
            <a:ext cx="954685" cy="461665"/>
          </a:xfrm>
          <a:prstGeom prst="rect">
            <a:avLst/>
          </a:prstGeom>
          <a:solidFill>
            <a:srgbClr val="00B050"/>
          </a:solidFill>
        </p:spPr>
        <p:style>
          <a:lnRef idx="3">
            <a:schemeClr val="lt1"/>
          </a:lnRef>
          <a:fillRef idx="1">
            <a:schemeClr val="accent3"/>
          </a:fillRef>
          <a:effectRef idx="1">
            <a:schemeClr val="accent3"/>
          </a:effectRef>
          <a:fontRef idx="minor">
            <a:schemeClr val="lt1"/>
          </a:fontRef>
        </p:style>
        <p:txBody>
          <a:bodyPr wrap="none" rtlCol="0">
            <a:spAutoFit/>
          </a:bodyPr>
          <a:lstStyle/>
          <a:p>
            <a:pPr algn="ctr"/>
            <a:r>
              <a:rPr lang="tr-TR" sz="2400" b="1" dirty="0" smtClean="0"/>
              <a:t>HAYIR</a:t>
            </a:r>
            <a:endParaRPr lang="tr-TR" sz="2400" b="1" dirty="0"/>
          </a:p>
        </p:txBody>
      </p:sp>
      <p:sp>
        <p:nvSpPr>
          <p:cNvPr id="3" name="Dikdörtgen 2"/>
          <p:cNvSpPr/>
          <p:nvPr/>
        </p:nvSpPr>
        <p:spPr>
          <a:xfrm>
            <a:off x="3475856" y="620688"/>
            <a:ext cx="4572000" cy="1938992"/>
          </a:xfrm>
          <a:prstGeom prst="rect">
            <a:avLst/>
          </a:prstGeom>
        </p:spPr>
        <p:txBody>
          <a:bodyPr>
            <a:spAutoFit/>
          </a:bodyPr>
          <a:lstStyle/>
          <a:p>
            <a:pPr lvl="0" algn="ctr"/>
            <a:r>
              <a:rPr lang="tr-TR" sz="2400" b="1" dirty="0">
                <a:latin typeface="+mn-lt"/>
              </a:rPr>
              <a:t>Sanal âlemden</a:t>
            </a:r>
          </a:p>
          <a:p>
            <a:pPr lvl="0" algn="ctr"/>
            <a:r>
              <a:rPr lang="tr-TR" sz="2400" b="1" dirty="0">
                <a:latin typeface="+mn-lt"/>
              </a:rPr>
              <a:t>edindiğin</a:t>
            </a:r>
          </a:p>
          <a:p>
            <a:pPr lvl="0" algn="ctr"/>
            <a:r>
              <a:rPr lang="tr-TR" sz="2400" b="1" dirty="0">
                <a:latin typeface="+mn-lt"/>
              </a:rPr>
              <a:t>arkadaşlarla gerçek</a:t>
            </a:r>
          </a:p>
          <a:p>
            <a:pPr lvl="0" algn="ctr"/>
            <a:r>
              <a:rPr lang="tr-TR" sz="2400" b="1" dirty="0">
                <a:latin typeface="+mn-lt"/>
              </a:rPr>
              <a:t>dünyada da takılıyor</a:t>
            </a:r>
          </a:p>
          <a:p>
            <a:pPr lvl="0" algn="ctr"/>
            <a:r>
              <a:rPr lang="tr-TR" sz="2400" b="1" dirty="0">
                <a:latin typeface="+mn-lt"/>
              </a:rPr>
              <a:t>musun?</a:t>
            </a:r>
            <a:endParaRPr lang="en-US" sz="2400" b="1" dirty="0">
              <a:latin typeface="+mn-lt"/>
            </a:endParaRPr>
          </a:p>
        </p:txBody>
      </p:sp>
    </p:spTree>
    <p:extLst>
      <p:ext uri="{BB962C8B-B14F-4D97-AF65-F5344CB8AC3E}">
        <p14:creationId xmlns:p14="http://schemas.microsoft.com/office/powerpoint/2010/main" xmlns="" val="2287461965"/>
      </p:ext>
    </p:extLst>
  </p:cSld>
  <p:clrMapOvr>
    <a:masterClrMapping/>
  </p:clrMapOvr>
  <p:transition spd="slow">
    <p:push di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sp>
        <p:nvSpPr>
          <p:cNvPr id="7" name="TextBox 6"/>
          <p:cNvSpPr txBox="1"/>
          <p:nvPr/>
        </p:nvSpPr>
        <p:spPr>
          <a:xfrm>
            <a:off x="2195736" y="4293096"/>
            <a:ext cx="3995936" cy="1138773"/>
          </a:xfrm>
          <a:prstGeom prst="rect">
            <a:avLst/>
          </a:prstGeom>
          <a:noFill/>
        </p:spPr>
        <p:txBody>
          <a:bodyPr wrap="square" rtlCol="0">
            <a:spAutoFit/>
          </a:bodyPr>
          <a:lstStyle/>
          <a:p>
            <a:pPr algn="r"/>
            <a:r>
              <a:rPr lang="tr-TR" sz="3400" b="1" dirty="0" smtClean="0">
                <a:effectLst>
                  <a:outerShdw blurRad="38100" dist="38100" dir="2700000" algn="tl">
                    <a:srgbClr val="000000">
                      <a:alpha val="43137"/>
                    </a:srgbClr>
                  </a:outerShdw>
                </a:effectLst>
                <a:latin typeface="+mj-lt"/>
              </a:rPr>
              <a:t>Kendinizi Test Edin: Evet mi, Hayır mı?</a:t>
            </a:r>
            <a:endParaRPr lang="en-US" sz="3400" b="1" dirty="0">
              <a:effectLst>
                <a:outerShdw blurRad="38100" dist="38100" dir="2700000" algn="tl">
                  <a:srgbClr val="000000">
                    <a:alpha val="43137"/>
                  </a:srgbClr>
                </a:outerShdw>
              </a:effectLst>
              <a:latin typeface="+mj-lt"/>
            </a:endParaRPr>
          </a:p>
        </p:txBody>
      </p:sp>
      <p:sp>
        <p:nvSpPr>
          <p:cNvPr id="5" name="TextBox 4"/>
          <p:cNvSpPr txBox="1"/>
          <p:nvPr/>
        </p:nvSpPr>
        <p:spPr>
          <a:xfrm>
            <a:off x="3059832" y="5589240"/>
            <a:ext cx="821059" cy="461665"/>
          </a:xfrm>
          <a:prstGeom prst="rect">
            <a:avLst/>
          </a:prstGeom>
          <a:solidFill>
            <a:srgbClr val="FF0000"/>
          </a:solidFill>
        </p:spPr>
        <p:style>
          <a:lnRef idx="3">
            <a:schemeClr val="lt1"/>
          </a:lnRef>
          <a:fillRef idx="1">
            <a:schemeClr val="accent2"/>
          </a:fillRef>
          <a:effectRef idx="1">
            <a:schemeClr val="accent2"/>
          </a:effectRef>
          <a:fontRef idx="minor">
            <a:schemeClr val="lt1"/>
          </a:fontRef>
        </p:style>
        <p:txBody>
          <a:bodyPr wrap="none" rtlCol="0">
            <a:spAutoFit/>
          </a:bodyPr>
          <a:lstStyle/>
          <a:p>
            <a:pPr algn="ctr"/>
            <a:r>
              <a:rPr lang="tr-TR" sz="2400" b="1" dirty="0" smtClean="0"/>
              <a:t>EVET</a:t>
            </a:r>
            <a:endParaRPr lang="tr-TR" sz="2400" b="1" dirty="0"/>
          </a:p>
        </p:txBody>
      </p:sp>
      <p:sp>
        <p:nvSpPr>
          <p:cNvPr id="8" name="TextBox 7"/>
          <p:cNvSpPr txBox="1"/>
          <p:nvPr/>
        </p:nvSpPr>
        <p:spPr>
          <a:xfrm>
            <a:off x="4660923" y="5597624"/>
            <a:ext cx="954685" cy="461665"/>
          </a:xfrm>
          <a:prstGeom prst="rect">
            <a:avLst/>
          </a:prstGeom>
          <a:solidFill>
            <a:srgbClr val="00B050"/>
          </a:solidFill>
        </p:spPr>
        <p:style>
          <a:lnRef idx="3">
            <a:schemeClr val="lt1"/>
          </a:lnRef>
          <a:fillRef idx="1">
            <a:schemeClr val="accent3"/>
          </a:fillRef>
          <a:effectRef idx="1">
            <a:schemeClr val="accent3"/>
          </a:effectRef>
          <a:fontRef idx="minor">
            <a:schemeClr val="lt1"/>
          </a:fontRef>
        </p:style>
        <p:txBody>
          <a:bodyPr wrap="none" rtlCol="0">
            <a:spAutoFit/>
          </a:bodyPr>
          <a:lstStyle/>
          <a:p>
            <a:pPr algn="ctr"/>
            <a:r>
              <a:rPr lang="tr-TR" sz="2400" b="1" dirty="0" smtClean="0"/>
              <a:t>HAYIR</a:t>
            </a:r>
            <a:endParaRPr lang="tr-TR" sz="2400" b="1" dirty="0"/>
          </a:p>
        </p:txBody>
      </p:sp>
      <p:sp>
        <p:nvSpPr>
          <p:cNvPr id="3" name="Dikdörtgen 2"/>
          <p:cNvSpPr/>
          <p:nvPr/>
        </p:nvSpPr>
        <p:spPr>
          <a:xfrm>
            <a:off x="3329608" y="808634"/>
            <a:ext cx="4572000" cy="1815882"/>
          </a:xfrm>
          <a:prstGeom prst="rect">
            <a:avLst/>
          </a:prstGeom>
        </p:spPr>
        <p:txBody>
          <a:bodyPr>
            <a:spAutoFit/>
          </a:bodyPr>
          <a:lstStyle/>
          <a:p>
            <a:pPr algn="ctr"/>
            <a:r>
              <a:rPr lang="tr-TR" sz="2800" b="1" dirty="0">
                <a:latin typeface="+mn-lt"/>
              </a:rPr>
              <a:t>Arkadaşlarınla veya</a:t>
            </a:r>
          </a:p>
          <a:p>
            <a:pPr algn="ctr"/>
            <a:r>
              <a:rPr lang="tr-TR" sz="2800" b="1" dirty="0">
                <a:latin typeface="+mn-lt"/>
              </a:rPr>
              <a:t>ailenle geçirdiğin</a:t>
            </a:r>
          </a:p>
          <a:p>
            <a:pPr algn="ctr"/>
            <a:r>
              <a:rPr lang="tr-TR" sz="2800" b="1" dirty="0">
                <a:latin typeface="+mn-lt"/>
              </a:rPr>
              <a:t>zamanlarda azalma</a:t>
            </a:r>
          </a:p>
          <a:p>
            <a:pPr algn="ctr"/>
            <a:r>
              <a:rPr lang="tr-TR" sz="2800" b="1" dirty="0">
                <a:latin typeface="+mn-lt"/>
              </a:rPr>
              <a:t>var mı?</a:t>
            </a:r>
          </a:p>
        </p:txBody>
      </p:sp>
    </p:spTree>
    <p:extLst>
      <p:ext uri="{BB962C8B-B14F-4D97-AF65-F5344CB8AC3E}">
        <p14:creationId xmlns:p14="http://schemas.microsoft.com/office/powerpoint/2010/main" xmlns="" val="2575028594"/>
      </p:ext>
    </p:extLst>
  </p:cSld>
  <p:clrMapOvr>
    <a:masterClrMapping/>
  </p:clrMapOvr>
  <p:transition spd="slow">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sp>
        <p:nvSpPr>
          <p:cNvPr id="7" name="TextBox 6"/>
          <p:cNvSpPr txBox="1"/>
          <p:nvPr/>
        </p:nvSpPr>
        <p:spPr>
          <a:xfrm>
            <a:off x="1835696" y="4018419"/>
            <a:ext cx="4427984" cy="1138773"/>
          </a:xfrm>
          <a:prstGeom prst="rect">
            <a:avLst/>
          </a:prstGeom>
          <a:noFill/>
        </p:spPr>
        <p:txBody>
          <a:bodyPr wrap="square" rtlCol="0">
            <a:spAutoFit/>
          </a:bodyPr>
          <a:lstStyle/>
          <a:p>
            <a:pPr algn="r"/>
            <a:r>
              <a:rPr lang="tr-TR" sz="3400" b="1" dirty="0" smtClean="0">
                <a:effectLst>
                  <a:outerShdw blurRad="38100" dist="38100" dir="2700000" algn="tl">
                    <a:srgbClr val="000000">
                      <a:alpha val="43137"/>
                    </a:srgbClr>
                  </a:outerShdw>
                </a:effectLst>
                <a:latin typeface="+mj-lt"/>
              </a:rPr>
              <a:t>Kendinizi Test Edin: Evet mi, Hayır mı?</a:t>
            </a:r>
            <a:endParaRPr lang="en-US" sz="3400" b="1" dirty="0">
              <a:effectLst>
                <a:outerShdw blurRad="38100" dist="38100" dir="2700000" algn="tl">
                  <a:srgbClr val="000000">
                    <a:alpha val="43137"/>
                  </a:srgbClr>
                </a:outerShdw>
              </a:effectLst>
              <a:latin typeface="+mj-lt"/>
            </a:endParaRPr>
          </a:p>
        </p:txBody>
      </p:sp>
      <p:sp>
        <p:nvSpPr>
          <p:cNvPr id="5" name="TextBox 4"/>
          <p:cNvSpPr txBox="1"/>
          <p:nvPr/>
        </p:nvSpPr>
        <p:spPr>
          <a:xfrm>
            <a:off x="2959198" y="5589240"/>
            <a:ext cx="821059" cy="461665"/>
          </a:xfrm>
          <a:prstGeom prst="rect">
            <a:avLst/>
          </a:prstGeom>
          <a:solidFill>
            <a:srgbClr val="FF0000"/>
          </a:solidFill>
        </p:spPr>
        <p:style>
          <a:lnRef idx="3">
            <a:schemeClr val="lt1"/>
          </a:lnRef>
          <a:fillRef idx="1">
            <a:schemeClr val="accent2"/>
          </a:fillRef>
          <a:effectRef idx="1">
            <a:schemeClr val="accent2"/>
          </a:effectRef>
          <a:fontRef idx="minor">
            <a:schemeClr val="lt1"/>
          </a:fontRef>
        </p:style>
        <p:txBody>
          <a:bodyPr wrap="none" rtlCol="0">
            <a:spAutoFit/>
          </a:bodyPr>
          <a:lstStyle/>
          <a:p>
            <a:pPr algn="ctr"/>
            <a:r>
              <a:rPr lang="tr-TR" sz="2400" b="1" dirty="0" smtClean="0"/>
              <a:t>EVET</a:t>
            </a:r>
            <a:endParaRPr lang="tr-TR" sz="2400" b="1" dirty="0"/>
          </a:p>
        </p:txBody>
      </p:sp>
      <p:sp>
        <p:nvSpPr>
          <p:cNvPr id="8" name="TextBox 7"/>
          <p:cNvSpPr txBox="1"/>
          <p:nvPr/>
        </p:nvSpPr>
        <p:spPr>
          <a:xfrm>
            <a:off x="4788024" y="5589240"/>
            <a:ext cx="954685" cy="461665"/>
          </a:xfrm>
          <a:prstGeom prst="rect">
            <a:avLst/>
          </a:prstGeom>
          <a:solidFill>
            <a:srgbClr val="00B050"/>
          </a:solidFill>
        </p:spPr>
        <p:style>
          <a:lnRef idx="3">
            <a:schemeClr val="lt1"/>
          </a:lnRef>
          <a:fillRef idx="1">
            <a:schemeClr val="accent3"/>
          </a:fillRef>
          <a:effectRef idx="1">
            <a:schemeClr val="accent3"/>
          </a:effectRef>
          <a:fontRef idx="minor">
            <a:schemeClr val="lt1"/>
          </a:fontRef>
        </p:style>
        <p:txBody>
          <a:bodyPr wrap="none" rtlCol="0">
            <a:spAutoFit/>
          </a:bodyPr>
          <a:lstStyle/>
          <a:p>
            <a:pPr algn="ctr"/>
            <a:r>
              <a:rPr lang="tr-TR" sz="2400" b="1" dirty="0" smtClean="0"/>
              <a:t>HAYIR</a:t>
            </a:r>
            <a:endParaRPr lang="tr-TR" sz="2400" b="1" dirty="0"/>
          </a:p>
        </p:txBody>
      </p:sp>
      <p:sp>
        <p:nvSpPr>
          <p:cNvPr id="3" name="Dikdörtgen 2"/>
          <p:cNvSpPr/>
          <p:nvPr/>
        </p:nvSpPr>
        <p:spPr>
          <a:xfrm>
            <a:off x="3545342" y="764704"/>
            <a:ext cx="4123002" cy="1384995"/>
          </a:xfrm>
          <a:prstGeom prst="rect">
            <a:avLst/>
          </a:prstGeom>
        </p:spPr>
        <p:txBody>
          <a:bodyPr wrap="square">
            <a:spAutoFit/>
          </a:bodyPr>
          <a:lstStyle/>
          <a:p>
            <a:pPr algn="ctr"/>
            <a:r>
              <a:rPr lang="tr-TR" sz="2800" b="1" dirty="0" smtClean="0">
                <a:latin typeface="+mn-lt"/>
              </a:rPr>
              <a:t>Sabah </a:t>
            </a:r>
            <a:r>
              <a:rPr lang="tr-TR" sz="2800" b="1" dirty="0">
                <a:latin typeface="+mn-lt"/>
              </a:rPr>
              <a:t>yataktan</a:t>
            </a:r>
          </a:p>
          <a:p>
            <a:pPr algn="ctr"/>
            <a:r>
              <a:rPr lang="tr-TR" sz="2800" b="1" dirty="0">
                <a:latin typeface="+mn-lt"/>
              </a:rPr>
              <a:t>kalktığında yorgun ve</a:t>
            </a:r>
          </a:p>
          <a:p>
            <a:pPr algn="ctr"/>
            <a:r>
              <a:rPr lang="tr-TR" sz="2800" b="1" dirty="0">
                <a:latin typeface="+mn-lt"/>
              </a:rPr>
              <a:t>öfkeli oluyor musun?</a:t>
            </a:r>
          </a:p>
        </p:txBody>
      </p:sp>
    </p:spTree>
    <p:extLst>
      <p:ext uri="{BB962C8B-B14F-4D97-AF65-F5344CB8AC3E}">
        <p14:creationId xmlns:p14="http://schemas.microsoft.com/office/powerpoint/2010/main" xmlns="" val="1414485044"/>
      </p:ext>
    </p:extLst>
  </p:cSld>
  <p:clrMapOvr>
    <a:masterClrMapping/>
  </p:clrMapOvr>
  <p:transition spd="slow">
    <p:push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sp>
        <p:nvSpPr>
          <p:cNvPr id="7" name="TextBox 6"/>
          <p:cNvSpPr txBox="1"/>
          <p:nvPr/>
        </p:nvSpPr>
        <p:spPr>
          <a:xfrm>
            <a:off x="2195736" y="4149080"/>
            <a:ext cx="4067944" cy="1138773"/>
          </a:xfrm>
          <a:prstGeom prst="rect">
            <a:avLst/>
          </a:prstGeom>
          <a:noFill/>
        </p:spPr>
        <p:txBody>
          <a:bodyPr wrap="square" rtlCol="0">
            <a:spAutoFit/>
          </a:bodyPr>
          <a:lstStyle/>
          <a:p>
            <a:pPr algn="r"/>
            <a:r>
              <a:rPr lang="tr-TR" sz="3400" b="1" dirty="0" smtClean="0">
                <a:effectLst>
                  <a:outerShdw blurRad="38100" dist="38100" dir="2700000" algn="tl">
                    <a:srgbClr val="000000">
                      <a:alpha val="43137"/>
                    </a:srgbClr>
                  </a:outerShdw>
                </a:effectLst>
                <a:latin typeface="+mj-lt"/>
              </a:rPr>
              <a:t>Kendinizi Test Edin: Evet mi, Hayır mı?</a:t>
            </a:r>
            <a:endParaRPr lang="en-US" sz="3400" b="1" dirty="0">
              <a:effectLst>
                <a:outerShdw blurRad="38100" dist="38100" dir="2700000" algn="tl">
                  <a:srgbClr val="000000">
                    <a:alpha val="43137"/>
                  </a:srgbClr>
                </a:outerShdw>
              </a:effectLst>
              <a:latin typeface="+mj-lt"/>
            </a:endParaRPr>
          </a:p>
        </p:txBody>
      </p:sp>
      <p:sp>
        <p:nvSpPr>
          <p:cNvPr id="5" name="TextBox 4"/>
          <p:cNvSpPr txBox="1"/>
          <p:nvPr/>
        </p:nvSpPr>
        <p:spPr>
          <a:xfrm>
            <a:off x="3059832" y="5661248"/>
            <a:ext cx="821059" cy="461665"/>
          </a:xfrm>
          <a:prstGeom prst="rect">
            <a:avLst/>
          </a:prstGeom>
          <a:solidFill>
            <a:srgbClr val="FF0000"/>
          </a:solidFill>
        </p:spPr>
        <p:style>
          <a:lnRef idx="3">
            <a:schemeClr val="lt1"/>
          </a:lnRef>
          <a:fillRef idx="1">
            <a:schemeClr val="accent2"/>
          </a:fillRef>
          <a:effectRef idx="1">
            <a:schemeClr val="accent2"/>
          </a:effectRef>
          <a:fontRef idx="minor">
            <a:schemeClr val="lt1"/>
          </a:fontRef>
        </p:style>
        <p:txBody>
          <a:bodyPr wrap="none" rtlCol="0">
            <a:spAutoFit/>
          </a:bodyPr>
          <a:lstStyle/>
          <a:p>
            <a:pPr algn="ctr"/>
            <a:r>
              <a:rPr lang="tr-TR" sz="2400" b="1" dirty="0" smtClean="0"/>
              <a:t>EVET</a:t>
            </a:r>
            <a:endParaRPr lang="tr-TR" sz="2400" b="1" dirty="0"/>
          </a:p>
        </p:txBody>
      </p:sp>
      <p:sp>
        <p:nvSpPr>
          <p:cNvPr id="8" name="TextBox 7"/>
          <p:cNvSpPr txBox="1"/>
          <p:nvPr/>
        </p:nvSpPr>
        <p:spPr>
          <a:xfrm>
            <a:off x="4860032" y="5661248"/>
            <a:ext cx="954685" cy="461665"/>
          </a:xfrm>
          <a:prstGeom prst="rect">
            <a:avLst/>
          </a:prstGeom>
          <a:solidFill>
            <a:srgbClr val="00B050"/>
          </a:solidFill>
        </p:spPr>
        <p:style>
          <a:lnRef idx="3">
            <a:schemeClr val="lt1"/>
          </a:lnRef>
          <a:fillRef idx="1">
            <a:schemeClr val="accent3"/>
          </a:fillRef>
          <a:effectRef idx="1">
            <a:schemeClr val="accent3"/>
          </a:effectRef>
          <a:fontRef idx="minor">
            <a:schemeClr val="lt1"/>
          </a:fontRef>
        </p:style>
        <p:txBody>
          <a:bodyPr wrap="none" rtlCol="0">
            <a:spAutoFit/>
          </a:bodyPr>
          <a:lstStyle/>
          <a:p>
            <a:pPr algn="ctr"/>
            <a:r>
              <a:rPr lang="tr-TR" sz="2400" b="1" dirty="0" smtClean="0"/>
              <a:t>HAYIR</a:t>
            </a:r>
            <a:endParaRPr lang="tr-TR" sz="2400" b="1" dirty="0"/>
          </a:p>
        </p:txBody>
      </p:sp>
      <p:sp>
        <p:nvSpPr>
          <p:cNvPr id="3" name="Dikdörtgen 2"/>
          <p:cNvSpPr/>
          <p:nvPr/>
        </p:nvSpPr>
        <p:spPr>
          <a:xfrm>
            <a:off x="3296813" y="476672"/>
            <a:ext cx="4572000" cy="2246769"/>
          </a:xfrm>
          <a:prstGeom prst="rect">
            <a:avLst/>
          </a:prstGeom>
        </p:spPr>
        <p:txBody>
          <a:bodyPr>
            <a:spAutoFit/>
          </a:bodyPr>
          <a:lstStyle/>
          <a:p>
            <a:pPr algn="ctr"/>
            <a:r>
              <a:rPr lang="tr-TR" sz="2800" b="1" dirty="0">
                <a:latin typeface="+mn-lt"/>
              </a:rPr>
              <a:t>Teknoloji</a:t>
            </a:r>
          </a:p>
          <a:p>
            <a:pPr algn="ctr"/>
            <a:r>
              <a:rPr lang="tr-TR" sz="2800" b="1" dirty="0">
                <a:latin typeface="+mn-lt"/>
              </a:rPr>
              <a:t>kullanımına</a:t>
            </a:r>
          </a:p>
          <a:p>
            <a:pPr algn="ctr"/>
            <a:r>
              <a:rPr lang="tr-TR" sz="2800" b="1" dirty="0">
                <a:latin typeface="+mn-lt"/>
              </a:rPr>
              <a:t>harcadığın zaman okul</a:t>
            </a:r>
          </a:p>
          <a:p>
            <a:pPr algn="ctr"/>
            <a:r>
              <a:rPr lang="tr-TR" sz="2800" b="1" dirty="0">
                <a:latin typeface="+mn-lt"/>
              </a:rPr>
              <a:t>başarını olumsuz</a:t>
            </a:r>
          </a:p>
          <a:p>
            <a:pPr algn="ctr"/>
            <a:r>
              <a:rPr lang="tr-TR" sz="2800" b="1" dirty="0">
                <a:latin typeface="+mn-lt"/>
              </a:rPr>
              <a:t>etkiliyor mu?</a:t>
            </a:r>
          </a:p>
        </p:txBody>
      </p:sp>
    </p:spTree>
    <p:extLst>
      <p:ext uri="{BB962C8B-B14F-4D97-AF65-F5344CB8AC3E}">
        <p14:creationId xmlns:p14="http://schemas.microsoft.com/office/powerpoint/2010/main" xmlns="" val="2891435510"/>
      </p:ext>
    </p:extLst>
  </p:cSld>
  <p:clrMapOvr>
    <a:masterClrMapping/>
  </p:clrMapOvr>
  <p:transition spd="slow">
    <p:push dir="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sp>
        <p:nvSpPr>
          <p:cNvPr id="7" name="TextBox 6"/>
          <p:cNvSpPr txBox="1"/>
          <p:nvPr/>
        </p:nvSpPr>
        <p:spPr>
          <a:xfrm>
            <a:off x="2195736" y="4005064"/>
            <a:ext cx="4139952" cy="1179423"/>
          </a:xfrm>
          <a:prstGeom prst="rect">
            <a:avLst/>
          </a:prstGeom>
          <a:noFill/>
        </p:spPr>
        <p:txBody>
          <a:bodyPr wrap="square" rtlCol="0">
            <a:spAutoFit/>
          </a:bodyPr>
          <a:lstStyle/>
          <a:p>
            <a:pPr algn="r"/>
            <a:r>
              <a:rPr lang="tr-TR" sz="3400" b="1" dirty="0" smtClean="0">
                <a:effectLst>
                  <a:outerShdw blurRad="38100" dist="38100" dir="2700000" algn="tl">
                    <a:srgbClr val="000000">
                      <a:alpha val="43137"/>
                    </a:srgbClr>
                  </a:outerShdw>
                </a:effectLst>
                <a:latin typeface="+mj-lt"/>
              </a:rPr>
              <a:t>Kendinizi Test Edin: Evet mi, Hayır mı?</a:t>
            </a:r>
            <a:endParaRPr lang="en-US" sz="3400" b="1" dirty="0">
              <a:effectLst>
                <a:outerShdw blurRad="38100" dist="38100" dir="2700000" algn="tl">
                  <a:srgbClr val="000000">
                    <a:alpha val="43137"/>
                  </a:srgbClr>
                </a:outerShdw>
              </a:effectLst>
              <a:latin typeface="+mj-lt"/>
            </a:endParaRPr>
          </a:p>
        </p:txBody>
      </p:sp>
      <p:sp>
        <p:nvSpPr>
          <p:cNvPr id="5" name="TextBox 4"/>
          <p:cNvSpPr txBox="1"/>
          <p:nvPr/>
        </p:nvSpPr>
        <p:spPr>
          <a:xfrm>
            <a:off x="3081350" y="5589240"/>
            <a:ext cx="821059" cy="461665"/>
          </a:xfrm>
          <a:prstGeom prst="rect">
            <a:avLst/>
          </a:prstGeom>
          <a:solidFill>
            <a:srgbClr val="FF0000"/>
          </a:solidFill>
        </p:spPr>
        <p:style>
          <a:lnRef idx="3">
            <a:schemeClr val="lt1"/>
          </a:lnRef>
          <a:fillRef idx="1">
            <a:schemeClr val="accent2"/>
          </a:fillRef>
          <a:effectRef idx="1">
            <a:schemeClr val="accent2"/>
          </a:effectRef>
          <a:fontRef idx="minor">
            <a:schemeClr val="lt1"/>
          </a:fontRef>
        </p:style>
        <p:txBody>
          <a:bodyPr wrap="none" rtlCol="0">
            <a:spAutoFit/>
          </a:bodyPr>
          <a:lstStyle/>
          <a:p>
            <a:pPr algn="ctr"/>
            <a:r>
              <a:rPr lang="tr-TR" sz="2400" b="1" dirty="0" smtClean="0"/>
              <a:t>EVET</a:t>
            </a:r>
            <a:endParaRPr lang="tr-TR" sz="2400" b="1" dirty="0"/>
          </a:p>
        </p:txBody>
      </p:sp>
      <p:sp>
        <p:nvSpPr>
          <p:cNvPr id="8" name="TextBox 7"/>
          <p:cNvSpPr txBox="1"/>
          <p:nvPr/>
        </p:nvSpPr>
        <p:spPr>
          <a:xfrm>
            <a:off x="4932040" y="5589239"/>
            <a:ext cx="954685" cy="461665"/>
          </a:xfrm>
          <a:prstGeom prst="rect">
            <a:avLst/>
          </a:prstGeom>
          <a:solidFill>
            <a:srgbClr val="00B050"/>
          </a:solidFill>
        </p:spPr>
        <p:style>
          <a:lnRef idx="3">
            <a:schemeClr val="lt1"/>
          </a:lnRef>
          <a:fillRef idx="1">
            <a:schemeClr val="accent3"/>
          </a:fillRef>
          <a:effectRef idx="1">
            <a:schemeClr val="accent3"/>
          </a:effectRef>
          <a:fontRef idx="minor">
            <a:schemeClr val="lt1"/>
          </a:fontRef>
        </p:style>
        <p:txBody>
          <a:bodyPr wrap="none" rtlCol="0">
            <a:spAutoFit/>
          </a:bodyPr>
          <a:lstStyle/>
          <a:p>
            <a:pPr algn="ctr"/>
            <a:r>
              <a:rPr lang="tr-TR" sz="2400" b="1" dirty="0" smtClean="0"/>
              <a:t>HAYIR</a:t>
            </a:r>
            <a:endParaRPr lang="tr-TR" sz="2400" b="1" dirty="0"/>
          </a:p>
        </p:txBody>
      </p:sp>
      <p:sp>
        <p:nvSpPr>
          <p:cNvPr id="3" name="Dikdörtgen 2"/>
          <p:cNvSpPr/>
          <p:nvPr/>
        </p:nvSpPr>
        <p:spPr>
          <a:xfrm>
            <a:off x="3491880" y="575926"/>
            <a:ext cx="4248472" cy="1938992"/>
          </a:xfrm>
          <a:prstGeom prst="rect">
            <a:avLst/>
          </a:prstGeom>
        </p:spPr>
        <p:txBody>
          <a:bodyPr wrap="square">
            <a:spAutoFit/>
          </a:bodyPr>
          <a:lstStyle/>
          <a:p>
            <a:pPr algn="ctr"/>
            <a:r>
              <a:rPr lang="tr-TR" sz="2000" b="1" dirty="0">
                <a:latin typeface="+mn-lt"/>
              </a:rPr>
              <a:t>Teknolojik aletlerine</a:t>
            </a:r>
          </a:p>
          <a:p>
            <a:pPr algn="ctr"/>
            <a:r>
              <a:rPr lang="tr-TR" sz="2000" b="1" dirty="0">
                <a:latin typeface="+mn-lt"/>
              </a:rPr>
              <a:t>takılmaktan dolayı</a:t>
            </a:r>
          </a:p>
          <a:p>
            <a:pPr algn="ctr"/>
            <a:r>
              <a:rPr lang="tr-TR" sz="2000" b="1" dirty="0">
                <a:latin typeface="+mn-lt"/>
              </a:rPr>
              <a:t>yeterince uyuyamıyor,</a:t>
            </a:r>
          </a:p>
          <a:p>
            <a:pPr algn="ctr"/>
            <a:r>
              <a:rPr lang="tr-TR" sz="2000" b="1" dirty="0">
                <a:latin typeface="+mn-lt"/>
              </a:rPr>
              <a:t>dinlenemiyor ve sabahları bu</a:t>
            </a:r>
          </a:p>
          <a:p>
            <a:pPr algn="ctr"/>
            <a:r>
              <a:rPr lang="tr-TR" sz="2000" b="1" dirty="0">
                <a:latin typeface="+mn-lt"/>
              </a:rPr>
              <a:t>sebeple çok yorgun oluyor</a:t>
            </a:r>
          </a:p>
          <a:p>
            <a:pPr algn="ctr"/>
            <a:r>
              <a:rPr lang="tr-TR" sz="2000" b="1" dirty="0">
                <a:latin typeface="+mn-lt"/>
              </a:rPr>
              <a:t>musun?</a:t>
            </a:r>
          </a:p>
        </p:txBody>
      </p:sp>
    </p:spTree>
    <p:extLst>
      <p:ext uri="{BB962C8B-B14F-4D97-AF65-F5344CB8AC3E}">
        <p14:creationId xmlns:p14="http://schemas.microsoft.com/office/powerpoint/2010/main" xmlns="" val="586151366"/>
      </p:ext>
    </p:extLst>
  </p:cSld>
  <p:clrMapOvr>
    <a:masterClrMapping/>
  </p:clrMapOvr>
  <p:transition spd="slow">
    <p:push dir="u"/>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sp>
        <p:nvSpPr>
          <p:cNvPr id="7" name="TextBox 6"/>
          <p:cNvSpPr txBox="1"/>
          <p:nvPr/>
        </p:nvSpPr>
        <p:spPr>
          <a:xfrm>
            <a:off x="2511105" y="3933056"/>
            <a:ext cx="3869851" cy="1138773"/>
          </a:xfrm>
          <a:prstGeom prst="rect">
            <a:avLst/>
          </a:prstGeom>
          <a:noFill/>
        </p:spPr>
        <p:txBody>
          <a:bodyPr wrap="square" rtlCol="0">
            <a:spAutoFit/>
          </a:bodyPr>
          <a:lstStyle/>
          <a:p>
            <a:pPr algn="r"/>
            <a:r>
              <a:rPr lang="tr-TR" sz="3400" b="1" dirty="0" smtClean="0">
                <a:effectLst>
                  <a:outerShdw blurRad="38100" dist="38100" dir="2700000" algn="tl">
                    <a:srgbClr val="000000">
                      <a:alpha val="43137"/>
                    </a:srgbClr>
                  </a:outerShdw>
                </a:effectLst>
                <a:latin typeface="+mj-lt"/>
              </a:rPr>
              <a:t>Kendinizi Test Edin: Evet mi, Hayır mı?</a:t>
            </a:r>
            <a:endParaRPr lang="en-US" sz="3400" b="1" dirty="0">
              <a:effectLst>
                <a:outerShdw blurRad="38100" dist="38100" dir="2700000" algn="tl">
                  <a:srgbClr val="000000">
                    <a:alpha val="43137"/>
                  </a:srgbClr>
                </a:outerShdw>
              </a:effectLst>
              <a:latin typeface="+mj-lt"/>
            </a:endParaRPr>
          </a:p>
        </p:txBody>
      </p:sp>
      <p:sp>
        <p:nvSpPr>
          <p:cNvPr id="5" name="TextBox 4"/>
          <p:cNvSpPr txBox="1"/>
          <p:nvPr/>
        </p:nvSpPr>
        <p:spPr>
          <a:xfrm>
            <a:off x="3099369" y="5517232"/>
            <a:ext cx="821059" cy="461665"/>
          </a:xfrm>
          <a:prstGeom prst="rect">
            <a:avLst/>
          </a:prstGeom>
          <a:solidFill>
            <a:srgbClr val="FF0000"/>
          </a:solidFill>
        </p:spPr>
        <p:style>
          <a:lnRef idx="3">
            <a:schemeClr val="lt1"/>
          </a:lnRef>
          <a:fillRef idx="1">
            <a:schemeClr val="accent2"/>
          </a:fillRef>
          <a:effectRef idx="1">
            <a:schemeClr val="accent2"/>
          </a:effectRef>
          <a:fontRef idx="minor">
            <a:schemeClr val="lt1"/>
          </a:fontRef>
        </p:style>
        <p:txBody>
          <a:bodyPr wrap="none" rtlCol="0">
            <a:spAutoFit/>
          </a:bodyPr>
          <a:lstStyle/>
          <a:p>
            <a:pPr algn="ctr"/>
            <a:r>
              <a:rPr lang="tr-TR" sz="2400" b="1" dirty="0" smtClean="0"/>
              <a:t>EVET</a:t>
            </a:r>
            <a:endParaRPr lang="tr-TR" sz="2400" b="1" dirty="0"/>
          </a:p>
        </p:txBody>
      </p:sp>
      <p:sp>
        <p:nvSpPr>
          <p:cNvPr id="8" name="TextBox 7"/>
          <p:cNvSpPr txBox="1"/>
          <p:nvPr/>
        </p:nvSpPr>
        <p:spPr>
          <a:xfrm>
            <a:off x="4932040" y="5517231"/>
            <a:ext cx="954685" cy="461665"/>
          </a:xfrm>
          <a:prstGeom prst="rect">
            <a:avLst/>
          </a:prstGeom>
          <a:solidFill>
            <a:srgbClr val="00B050"/>
          </a:solidFill>
        </p:spPr>
        <p:style>
          <a:lnRef idx="3">
            <a:schemeClr val="lt1"/>
          </a:lnRef>
          <a:fillRef idx="1">
            <a:schemeClr val="accent3"/>
          </a:fillRef>
          <a:effectRef idx="1">
            <a:schemeClr val="accent3"/>
          </a:effectRef>
          <a:fontRef idx="minor">
            <a:schemeClr val="lt1"/>
          </a:fontRef>
        </p:style>
        <p:txBody>
          <a:bodyPr wrap="none" rtlCol="0">
            <a:spAutoFit/>
          </a:bodyPr>
          <a:lstStyle/>
          <a:p>
            <a:pPr algn="ctr"/>
            <a:r>
              <a:rPr lang="tr-TR" sz="2400" b="1" dirty="0" smtClean="0"/>
              <a:t>HAYIR</a:t>
            </a:r>
            <a:endParaRPr lang="tr-TR" sz="2400" b="1" dirty="0"/>
          </a:p>
        </p:txBody>
      </p:sp>
      <p:sp>
        <p:nvSpPr>
          <p:cNvPr id="3" name="Dikdörtgen 2"/>
          <p:cNvSpPr/>
          <p:nvPr/>
        </p:nvSpPr>
        <p:spPr>
          <a:xfrm>
            <a:off x="3920428" y="908720"/>
            <a:ext cx="3456384" cy="1323439"/>
          </a:xfrm>
          <a:prstGeom prst="rect">
            <a:avLst/>
          </a:prstGeom>
        </p:spPr>
        <p:txBody>
          <a:bodyPr wrap="square">
            <a:spAutoFit/>
          </a:bodyPr>
          <a:lstStyle/>
          <a:p>
            <a:pPr algn="ctr"/>
            <a:r>
              <a:rPr lang="tr-TR" sz="2000" b="1" dirty="0" smtClean="0">
                <a:latin typeface="+mn-lt"/>
              </a:rPr>
              <a:t>Yemek </a:t>
            </a:r>
            <a:r>
              <a:rPr lang="tr-TR" sz="2000" b="1" dirty="0">
                <a:latin typeface="+mn-lt"/>
              </a:rPr>
              <a:t>yediğin zamanlarda</a:t>
            </a:r>
          </a:p>
          <a:p>
            <a:pPr algn="ctr"/>
            <a:r>
              <a:rPr lang="tr-TR" sz="2000" b="1" dirty="0">
                <a:latin typeface="+mn-lt"/>
              </a:rPr>
              <a:t>aklın sürekli bilgisayar,</a:t>
            </a:r>
          </a:p>
          <a:p>
            <a:pPr algn="ctr"/>
            <a:r>
              <a:rPr lang="tr-TR" sz="2000" b="1" dirty="0">
                <a:latin typeface="+mn-lt"/>
              </a:rPr>
              <a:t>tablet vb. ile uğraşmak istek</a:t>
            </a:r>
          </a:p>
          <a:p>
            <a:pPr algn="ctr"/>
            <a:r>
              <a:rPr lang="tr-TR" sz="2000" b="1" dirty="0">
                <a:latin typeface="+mn-lt"/>
              </a:rPr>
              <a:t>ve arzusuyla mı </a:t>
            </a:r>
            <a:r>
              <a:rPr lang="tr-TR" sz="2000" b="1" dirty="0" smtClean="0">
                <a:latin typeface="+mn-lt"/>
              </a:rPr>
              <a:t>meşgul?</a:t>
            </a:r>
            <a:endParaRPr lang="tr-TR" sz="2000" b="1" dirty="0">
              <a:latin typeface="+mn-lt"/>
            </a:endParaRPr>
          </a:p>
        </p:txBody>
      </p:sp>
    </p:spTree>
    <p:extLst>
      <p:ext uri="{BB962C8B-B14F-4D97-AF65-F5344CB8AC3E}">
        <p14:creationId xmlns:p14="http://schemas.microsoft.com/office/powerpoint/2010/main" xmlns="" val="3354190537"/>
      </p:ext>
    </p:extLst>
  </p:cSld>
  <p:clrMapOvr>
    <a:masterClrMapping/>
  </p:clrMapOvr>
  <p:transition spd="slow">
    <p:push dir="u"/>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2051720" y="4307720"/>
            <a:ext cx="4176464" cy="1138773"/>
          </a:xfrm>
          <a:prstGeom prst="rect">
            <a:avLst/>
          </a:prstGeom>
          <a:noFill/>
        </p:spPr>
        <p:txBody>
          <a:bodyPr wrap="square" rtlCol="0">
            <a:spAutoFit/>
          </a:bodyPr>
          <a:lstStyle/>
          <a:p>
            <a:pPr algn="r"/>
            <a:r>
              <a:rPr lang="tr-TR" sz="3400" b="1" dirty="0" smtClean="0">
                <a:effectLst>
                  <a:outerShdw blurRad="38100" dist="38100" dir="2700000" algn="tl">
                    <a:srgbClr val="000000">
                      <a:alpha val="43137"/>
                    </a:srgbClr>
                  </a:outerShdw>
                </a:effectLst>
                <a:latin typeface="+mj-lt"/>
              </a:rPr>
              <a:t>Kendinizi Test Edin: Evet mi, Hayır mı?</a:t>
            </a:r>
            <a:endParaRPr lang="en-US" sz="3400" b="1" dirty="0">
              <a:effectLst>
                <a:outerShdw blurRad="38100" dist="38100" dir="2700000" algn="tl">
                  <a:srgbClr val="000000">
                    <a:alpha val="43137"/>
                  </a:srgbClr>
                </a:outerShdw>
              </a:effectLst>
              <a:latin typeface="+mj-lt"/>
            </a:endParaRPr>
          </a:p>
        </p:txBody>
      </p:sp>
      <p:sp>
        <p:nvSpPr>
          <p:cNvPr id="5" name="TextBox 4"/>
          <p:cNvSpPr txBox="1"/>
          <p:nvPr/>
        </p:nvSpPr>
        <p:spPr>
          <a:xfrm>
            <a:off x="3203848" y="5589240"/>
            <a:ext cx="821059" cy="461665"/>
          </a:xfrm>
          <a:prstGeom prst="rect">
            <a:avLst/>
          </a:prstGeom>
          <a:solidFill>
            <a:srgbClr val="FF0000"/>
          </a:solidFill>
        </p:spPr>
        <p:style>
          <a:lnRef idx="3">
            <a:schemeClr val="lt1"/>
          </a:lnRef>
          <a:fillRef idx="1">
            <a:schemeClr val="accent2"/>
          </a:fillRef>
          <a:effectRef idx="1">
            <a:schemeClr val="accent2"/>
          </a:effectRef>
          <a:fontRef idx="minor">
            <a:schemeClr val="lt1"/>
          </a:fontRef>
        </p:style>
        <p:txBody>
          <a:bodyPr wrap="none" rtlCol="0">
            <a:spAutoFit/>
          </a:bodyPr>
          <a:lstStyle/>
          <a:p>
            <a:pPr algn="ctr"/>
            <a:r>
              <a:rPr lang="tr-TR" sz="2400" b="1" dirty="0" smtClean="0"/>
              <a:t>EVET</a:t>
            </a:r>
            <a:endParaRPr lang="tr-TR" sz="2400" b="1" dirty="0"/>
          </a:p>
        </p:txBody>
      </p:sp>
      <p:sp>
        <p:nvSpPr>
          <p:cNvPr id="8" name="TextBox 7"/>
          <p:cNvSpPr txBox="1"/>
          <p:nvPr/>
        </p:nvSpPr>
        <p:spPr>
          <a:xfrm>
            <a:off x="4955774" y="5589239"/>
            <a:ext cx="954685" cy="461665"/>
          </a:xfrm>
          <a:prstGeom prst="rect">
            <a:avLst/>
          </a:prstGeom>
          <a:solidFill>
            <a:srgbClr val="00B050"/>
          </a:solidFill>
        </p:spPr>
        <p:style>
          <a:lnRef idx="3">
            <a:schemeClr val="lt1"/>
          </a:lnRef>
          <a:fillRef idx="1">
            <a:schemeClr val="accent3"/>
          </a:fillRef>
          <a:effectRef idx="1">
            <a:schemeClr val="accent3"/>
          </a:effectRef>
          <a:fontRef idx="minor">
            <a:schemeClr val="lt1"/>
          </a:fontRef>
        </p:style>
        <p:txBody>
          <a:bodyPr wrap="none" rtlCol="0">
            <a:spAutoFit/>
          </a:bodyPr>
          <a:lstStyle/>
          <a:p>
            <a:pPr algn="ctr"/>
            <a:r>
              <a:rPr lang="tr-TR" sz="2400" b="1" dirty="0" smtClean="0"/>
              <a:t>HAYIR</a:t>
            </a:r>
            <a:endParaRPr lang="tr-TR" sz="2400" b="1" dirty="0"/>
          </a:p>
        </p:txBody>
      </p:sp>
      <p:sp>
        <p:nvSpPr>
          <p:cNvPr id="3" name="Dikdörtgen 2"/>
          <p:cNvSpPr/>
          <p:nvPr/>
        </p:nvSpPr>
        <p:spPr>
          <a:xfrm>
            <a:off x="3491880" y="620688"/>
            <a:ext cx="4572000" cy="1569660"/>
          </a:xfrm>
          <a:prstGeom prst="rect">
            <a:avLst/>
          </a:prstGeom>
        </p:spPr>
        <p:txBody>
          <a:bodyPr>
            <a:spAutoFit/>
          </a:bodyPr>
          <a:lstStyle/>
          <a:p>
            <a:pPr algn="ctr"/>
            <a:r>
              <a:rPr lang="tr-TR" sz="2400" b="1" dirty="0">
                <a:latin typeface="+mn-lt"/>
              </a:rPr>
              <a:t>İnternette</a:t>
            </a:r>
          </a:p>
          <a:p>
            <a:pPr algn="ctr"/>
            <a:r>
              <a:rPr lang="tr-TR" sz="2400" b="1" dirty="0">
                <a:latin typeface="+mn-lt"/>
              </a:rPr>
              <a:t>herhangi bir amaçla</a:t>
            </a:r>
          </a:p>
          <a:p>
            <a:pPr algn="ctr"/>
            <a:r>
              <a:rPr lang="tr-TR" sz="2400" b="1" dirty="0">
                <a:latin typeface="+mn-lt"/>
              </a:rPr>
              <a:t>değil, öylesine dolaşıp</a:t>
            </a:r>
          </a:p>
          <a:p>
            <a:pPr algn="ctr"/>
            <a:r>
              <a:rPr lang="tr-TR" sz="2400" b="1" dirty="0">
                <a:latin typeface="+mn-lt"/>
              </a:rPr>
              <a:t>duruyor </a:t>
            </a:r>
            <a:r>
              <a:rPr lang="tr-TR" sz="2400" b="1" dirty="0" smtClean="0">
                <a:latin typeface="+mn-lt"/>
              </a:rPr>
              <a:t>musun?</a:t>
            </a:r>
            <a:endParaRPr lang="tr-TR" sz="2400" b="1" dirty="0">
              <a:latin typeface="+mn-lt"/>
            </a:endParaRPr>
          </a:p>
        </p:txBody>
      </p:sp>
    </p:spTree>
    <p:extLst>
      <p:ext uri="{BB962C8B-B14F-4D97-AF65-F5344CB8AC3E}">
        <p14:creationId xmlns:p14="http://schemas.microsoft.com/office/powerpoint/2010/main" xmlns="" val="4225640967"/>
      </p:ext>
    </p:extLst>
  </p:cSld>
  <p:clrMapOvr>
    <a:masterClrMapping/>
  </p:clrMapOvr>
  <p:transition spd="slow">
    <p:push dir="u"/>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sp>
        <p:nvSpPr>
          <p:cNvPr id="7" name="TextBox 6"/>
          <p:cNvSpPr txBox="1"/>
          <p:nvPr/>
        </p:nvSpPr>
        <p:spPr>
          <a:xfrm>
            <a:off x="1907704" y="4011741"/>
            <a:ext cx="4342184" cy="1138773"/>
          </a:xfrm>
          <a:prstGeom prst="rect">
            <a:avLst/>
          </a:prstGeom>
          <a:noFill/>
        </p:spPr>
        <p:txBody>
          <a:bodyPr wrap="square" rtlCol="0">
            <a:spAutoFit/>
          </a:bodyPr>
          <a:lstStyle/>
          <a:p>
            <a:pPr algn="r"/>
            <a:r>
              <a:rPr lang="tr-TR" sz="3400" b="1" dirty="0" smtClean="0">
                <a:effectLst>
                  <a:outerShdw blurRad="38100" dist="38100" dir="2700000" algn="tl">
                    <a:srgbClr val="000000">
                      <a:alpha val="43137"/>
                    </a:srgbClr>
                  </a:outerShdw>
                </a:effectLst>
                <a:latin typeface="+mj-lt"/>
              </a:rPr>
              <a:t>Kendinizi Test Edin: Evet mi, Hayır mı?</a:t>
            </a:r>
            <a:endParaRPr lang="en-US" sz="3400" b="1" dirty="0">
              <a:effectLst>
                <a:outerShdw blurRad="38100" dist="38100" dir="2700000" algn="tl">
                  <a:srgbClr val="000000">
                    <a:alpha val="43137"/>
                  </a:srgbClr>
                </a:outerShdw>
              </a:effectLst>
              <a:latin typeface="+mj-lt"/>
            </a:endParaRPr>
          </a:p>
        </p:txBody>
      </p:sp>
      <p:sp>
        <p:nvSpPr>
          <p:cNvPr id="5" name="TextBox 4"/>
          <p:cNvSpPr txBox="1"/>
          <p:nvPr/>
        </p:nvSpPr>
        <p:spPr>
          <a:xfrm>
            <a:off x="2973846" y="5517232"/>
            <a:ext cx="821059" cy="461665"/>
          </a:xfrm>
          <a:prstGeom prst="rect">
            <a:avLst/>
          </a:prstGeom>
          <a:solidFill>
            <a:srgbClr val="FF0000"/>
          </a:solidFill>
        </p:spPr>
        <p:style>
          <a:lnRef idx="3">
            <a:schemeClr val="lt1"/>
          </a:lnRef>
          <a:fillRef idx="1">
            <a:schemeClr val="accent2"/>
          </a:fillRef>
          <a:effectRef idx="1">
            <a:schemeClr val="accent2"/>
          </a:effectRef>
          <a:fontRef idx="minor">
            <a:schemeClr val="lt1"/>
          </a:fontRef>
        </p:style>
        <p:txBody>
          <a:bodyPr wrap="none" rtlCol="0">
            <a:spAutoFit/>
          </a:bodyPr>
          <a:lstStyle/>
          <a:p>
            <a:pPr algn="ctr"/>
            <a:r>
              <a:rPr lang="tr-TR" sz="2400" b="1" dirty="0" smtClean="0"/>
              <a:t>EVET</a:t>
            </a:r>
            <a:endParaRPr lang="tr-TR" sz="2400" b="1" dirty="0"/>
          </a:p>
        </p:txBody>
      </p:sp>
      <p:sp>
        <p:nvSpPr>
          <p:cNvPr id="8" name="TextBox 7"/>
          <p:cNvSpPr txBox="1"/>
          <p:nvPr/>
        </p:nvSpPr>
        <p:spPr>
          <a:xfrm>
            <a:off x="4715691" y="5525616"/>
            <a:ext cx="954685" cy="461665"/>
          </a:xfrm>
          <a:prstGeom prst="rect">
            <a:avLst/>
          </a:prstGeom>
          <a:solidFill>
            <a:srgbClr val="00B050"/>
          </a:solidFill>
        </p:spPr>
        <p:style>
          <a:lnRef idx="3">
            <a:schemeClr val="lt1"/>
          </a:lnRef>
          <a:fillRef idx="1">
            <a:schemeClr val="accent3"/>
          </a:fillRef>
          <a:effectRef idx="1">
            <a:schemeClr val="accent3"/>
          </a:effectRef>
          <a:fontRef idx="minor">
            <a:schemeClr val="lt1"/>
          </a:fontRef>
        </p:style>
        <p:txBody>
          <a:bodyPr wrap="none" rtlCol="0">
            <a:spAutoFit/>
          </a:bodyPr>
          <a:lstStyle/>
          <a:p>
            <a:pPr algn="ctr"/>
            <a:r>
              <a:rPr lang="tr-TR" sz="2400" b="1" dirty="0" smtClean="0"/>
              <a:t>HAYIR</a:t>
            </a:r>
            <a:endParaRPr lang="tr-TR" sz="2400" b="1" dirty="0"/>
          </a:p>
        </p:txBody>
      </p:sp>
      <p:sp>
        <p:nvSpPr>
          <p:cNvPr id="3" name="Dikdörtgen 2"/>
          <p:cNvSpPr/>
          <p:nvPr/>
        </p:nvSpPr>
        <p:spPr>
          <a:xfrm>
            <a:off x="3384376" y="625912"/>
            <a:ext cx="4572000" cy="1938992"/>
          </a:xfrm>
          <a:prstGeom prst="rect">
            <a:avLst/>
          </a:prstGeom>
        </p:spPr>
        <p:txBody>
          <a:bodyPr>
            <a:spAutoFit/>
          </a:bodyPr>
          <a:lstStyle/>
          <a:p>
            <a:pPr algn="ctr"/>
            <a:r>
              <a:rPr lang="tr-TR" sz="2400" b="1" dirty="0">
                <a:latin typeface="+mn-lt"/>
              </a:rPr>
              <a:t>Teknolojik</a:t>
            </a:r>
          </a:p>
          <a:p>
            <a:pPr algn="ctr"/>
            <a:r>
              <a:rPr lang="tr-TR" sz="2400" b="1" dirty="0">
                <a:latin typeface="+mn-lt"/>
              </a:rPr>
              <a:t>malzemelerini kullanman</a:t>
            </a:r>
          </a:p>
          <a:p>
            <a:pPr algn="ctr"/>
            <a:r>
              <a:rPr lang="tr-TR" sz="2400" b="1" dirty="0">
                <a:latin typeface="+mn-lt"/>
              </a:rPr>
              <a:t>kısıtlandığında tepen</a:t>
            </a:r>
          </a:p>
          <a:p>
            <a:pPr algn="ctr"/>
            <a:r>
              <a:rPr lang="tr-TR" sz="2400" b="1" dirty="0">
                <a:latin typeface="+mn-lt"/>
              </a:rPr>
              <a:t>atıyor, öfkeden çıldırıyor</a:t>
            </a:r>
          </a:p>
          <a:p>
            <a:pPr algn="ctr"/>
            <a:r>
              <a:rPr lang="tr-TR" sz="2400" b="1" dirty="0">
                <a:latin typeface="+mn-lt"/>
              </a:rPr>
              <a:t>musun?</a:t>
            </a:r>
          </a:p>
        </p:txBody>
      </p:sp>
    </p:spTree>
    <p:extLst>
      <p:ext uri="{BB962C8B-B14F-4D97-AF65-F5344CB8AC3E}">
        <p14:creationId xmlns:p14="http://schemas.microsoft.com/office/powerpoint/2010/main" xmlns="" val="1439716358"/>
      </p:ext>
    </p:extLst>
  </p:cSld>
  <p:clrMapOvr>
    <a:masterClrMapping/>
  </p:clrMapOvr>
  <p:transition spd="slow">
    <p:push dir="u"/>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sp>
        <p:nvSpPr>
          <p:cNvPr id="7" name="TextBox 6"/>
          <p:cNvSpPr txBox="1"/>
          <p:nvPr/>
        </p:nvSpPr>
        <p:spPr>
          <a:xfrm>
            <a:off x="2195736" y="4077071"/>
            <a:ext cx="4067944" cy="1138773"/>
          </a:xfrm>
          <a:prstGeom prst="rect">
            <a:avLst/>
          </a:prstGeom>
          <a:noFill/>
        </p:spPr>
        <p:txBody>
          <a:bodyPr wrap="square" rtlCol="0">
            <a:spAutoFit/>
          </a:bodyPr>
          <a:lstStyle/>
          <a:p>
            <a:pPr algn="r"/>
            <a:r>
              <a:rPr lang="tr-TR" sz="3400" b="1" dirty="0" smtClean="0">
                <a:effectLst>
                  <a:outerShdw blurRad="38100" dist="38100" dir="2700000" algn="tl">
                    <a:srgbClr val="000000">
                      <a:alpha val="43137"/>
                    </a:srgbClr>
                  </a:outerShdw>
                </a:effectLst>
                <a:latin typeface="+mj-lt"/>
              </a:rPr>
              <a:t>Kendinizi Test Edin: Evet mi, Hayır mı?</a:t>
            </a:r>
            <a:endParaRPr lang="en-US" sz="3400" b="1" dirty="0">
              <a:effectLst>
                <a:outerShdw blurRad="38100" dist="38100" dir="2700000" algn="tl">
                  <a:srgbClr val="000000">
                    <a:alpha val="43137"/>
                  </a:srgbClr>
                </a:outerShdw>
              </a:effectLst>
              <a:latin typeface="+mj-lt"/>
            </a:endParaRPr>
          </a:p>
        </p:txBody>
      </p:sp>
      <p:sp>
        <p:nvSpPr>
          <p:cNvPr id="5" name="TextBox 4"/>
          <p:cNvSpPr txBox="1"/>
          <p:nvPr/>
        </p:nvSpPr>
        <p:spPr>
          <a:xfrm>
            <a:off x="3059832" y="5559623"/>
            <a:ext cx="821059" cy="461665"/>
          </a:xfrm>
          <a:prstGeom prst="rect">
            <a:avLst/>
          </a:prstGeom>
          <a:solidFill>
            <a:srgbClr val="FF0000"/>
          </a:solidFill>
        </p:spPr>
        <p:style>
          <a:lnRef idx="3">
            <a:schemeClr val="lt1"/>
          </a:lnRef>
          <a:fillRef idx="1">
            <a:schemeClr val="accent2"/>
          </a:fillRef>
          <a:effectRef idx="1">
            <a:schemeClr val="accent2"/>
          </a:effectRef>
          <a:fontRef idx="minor">
            <a:schemeClr val="lt1"/>
          </a:fontRef>
        </p:style>
        <p:txBody>
          <a:bodyPr wrap="none" rtlCol="0">
            <a:spAutoFit/>
          </a:bodyPr>
          <a:lstStyle/>
          <a:p>
            <a:pPr algn="ctr"/>
            <a:r>
              <a:rPr lang="tr-TR" sz="2400" b="1" dirty="0" smtClean="0"/>
              <a:t>EVET</a:t>
            </a:r>
            <a:endParaRPr lang="tr-TR" sz="2400" b="1" dirty="0"/>
          </a:p>
        </p:txBody>
      </p:sp>
      <p:sp>
        <p:nvSpPr>
          <p:cNvPr id="8" name="TextBox 7"/>
          <p:cNvSpPr txBox="1"/>
          <p:nvPr/>
        </p:nvSpPr>
        <p:spPr>
          <a:xfrm>
            <a:off x="4860032" y="5517231"/>
            <a:ext cx="954685" cy="461665"/>
          </a:xfrm>
          <a:prstGeom prst="rect">
            <a:avLst/>
          </a:prstGeom>
          <a:solidFill>
            <a:srgbClr val="00B050"/>
          </a:solidFill>
        </p:spPr>
        <p:style>
          <a:lnRef idx="3">
            <a:schemeClr val="lt1"/>
          </a:lnRef>
          <a:fillRef idx="1">
            <a:schemeClr val="accent3"/>
          </a:fillRef>
          <a:effectRef idx="1">
            <a:schemeClr val="accent3"/>
          </a:effectRef>
          <a:fontRef idx="minor">
            <a:schemeClr val="lt1"/>
          </a:fontRef>
        </p:style>
        <p:txBody>
          <a:bodyPr wrap="none" rtlCol="0">
            <a:spAutoFit/>
          </a:bodyPr>
          <a:lstStyle/>
          <a:p>
            <a:pPr algn="ctr"/>
            <a:r>
              <a:rPr lang="tr-TR" sz="2400" b="1" dirty="0" smtClean="0"/>
              <a:t>HAYIR</a:t>
            </a:r>
            <a:endParaRPr lang="tr-TR" sz="2400" b="1" dirty="0"/>
          </a:p>
        </p:txBody>
      </p:sp>
      <p:sp>
        <p:nvSpPr>
          <p:cNvPr id="3" name="Dikdörtgen 2"/>
          <p:cNvSpPr/>
          <p:nvPr/>
        </p:nvSpPr>
        <p:spPr>
          <a:xfrm>
            <a:off x="3695721" y="908720"/>
            <a:ext cx="3828607" cy="1569660"/>
          </a:xfrm>
          <a:prstGeom prst="rect">
            <a:avLst/>
          </a:prstGeom>
        </p:spPr>
        <p:txBody>
          <a:bodyPr wrap="square">
            <a:spAutoFit/>
          </a:bodyPr>
          <a:lstStyle/>
          <a:p>
            <a:pPr algn="ctr"/>
            <a:r>
              <a:rPr lang="tr-TR" sz="2400" b="1" dirty="0">
                <a:latin typeface="+mn-lt"/>
              </a:rPr>
              <a:t>Sanal dostların evdeki,</a:t>
            </a:r>
          </a:p>
          <a:p>
            <a:pPr algn="ctr"/>
            <a:r>
              <a:rPr lang="tr-TR" sz="2400" b="1" dirty="0">
                <a:latin typeface="+mn-lt"/>
              </a:rPr>
              <a:t>mahallendeki, okulundaki</a:t>
            </a:r>
          </a:p>
          <a:p>
            <a:pPr algn="ctr"/>
            <a:r>
              <a:rPr lang="tr-TR" sz="2400" b="1" dirty="0">
                <a:latin typeface="+mn-lt"/>
              </a:rPr>
              <a:t>dostlarından daha mı</a:t>
            </a:r>
          </a:p>
          <a:p>
            <a:pPr algn="ctr"/>
            <a:r>
              <a:rPr lang="tr-TR" sz="2400" b="1" dirty="0">
                <a:latin typeface="+mn-lt"/>
              </a:rPr>
              <a:t>fazla?</a:t>
            </a:r>
          </a:p>
        </p:txBody>
      </p:sp>
    </p:spTree>
    <p:extLst>
      <p:ext uri="{BB962C8B-B14F-4D97-AF65-F5344CB8AC3E}">
        <p14:creationId xmlns:p14="http://schemas.microsoft.com/office/powerpoint/2010/main" xmlns="" val="3643535202"/>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242392" y="72008"/>
            <a:ext cx="6785992" cy="6785992"/>
          </a:xfrm>
        </p:spPr>
      </p:pic>
    </p:spTree>
    <p:extLst>
      <p:ext uri="{BB962C8B-B14F-4D97-AF65-F5344CB8AC3E}">
        <p14:creationId xmlns:p14="http://schemas.microsoft.com/office/powerpoint/2010/main" xmlns="" val="3051388704"/>
      </p:ext>
    </p:extLst>
  </p:cSld>
  <p:clrMapOvr>
    <a:masterClrMapping/>
  </p:clrMapOvr>
  <p:transition spd="slow">
    <p:push dir="u"/>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sp>
        <p:nvSpPr>
          <p:cNvPr id="7" name="TextBox 6"/>
          <p:cNvSpPr txBox="1"/>
          <p:nvPr/>
        </p:nvSpPr>
        <p:spPr>
          <a:xfrm>
            <a:off x="1979712" y="4005064"/>
            <a:ext cx="4248472" cy="1138773"/>
          </a:xfrm>
          <a:prstGeom prst="rect">
            <a:avLst/>
          </a:prstGeom>
          <a:noFill/>
        </p:spPr>
        <p:txBody>
          <a:bodyPr wrap="square" rtlCol="0">
            <a:spAutoFit/>
          </a:bodyPr>
          <a:lstStyle/>
          <a:p>
            <a:pPr algn="r"/>
            <a:r>
              <a:rPr lang="tr-TR" sz="3400" b="1" dirty="0" smtClean="0">
                <a:effectLst>
                  <a:outerShdw blurRad="38100" dist="38100" dir="2700000" algn="tl">
                    <a:srgbClr val="000000">
                      <a:alpha val="43137"/>
                    </a:srgbClr>
                  </a:outerShdw>
                </a:effectLst>
                <a:latin typeface="+mj-lt"/>
              </a:rPr>
              <a:t>Kendinizi Test Edin: Evet mi, Hayır mı?</a:t>
            </a:r>
            <a:endParaRPr lang="en-US" sz="3400" b="1" dirty="0">
              <a:effectLst>
                <a:outerShdw blurRad="38100" dist="38100" dir="2700000" algn="tl">
                  <a:srgbClr val="000000">
                    <a:alpha val="43137"/>
                  </a:srgbClr>
                </a:outerShdw>
              </a:effectLst>
              <a:latin typeface="+mj-lt"/>
            </a:endParaRPr>
          </a:p>
        </p:txBody>
      </p:sp>
      <p:sp>
        <p:nvSpPr>
          <p:cNvPr id="5" name="TextBox 4"/>
          <p:cNvSpPr txBox="1"/>
          <p:nvPr/>
        </p:nvSpPr>
        <p:spPr>
          <a:xfrm>
            <a:off x="2950070" y="5517232"/>
            <a:ext cx="821059" cy="461665"/>
          </a:xfrm>
          <a:prstGeom prst="rect">
            <a:avLst/>
          </a:prstGeom>
          <a:solidFill>
            <a:srgbClr val="FF0000"/>
          </a:solidFill>
        </p:spPr>
        <p:style>
          <a:lnRef idx="3">
            <a:schemeClr val="lt1"/>
          </a:lnRef>
          <a:fillRef idx="1">
            <a:schemeClr val="accent2"/>
          </a:fillRef>
          <a:effectRef idx="1">
            <a:schemeClr val="accent2"/>
          </a:effectRef>
          <a:fontRef idx="minor">
            <a:schemeClr val="lt1"/>
          </a:fontRef>
        </p:style>
        <p:txBody>
          <a:bodyPr wrap="none" rtlCol="0">
            <a:spAutoFit/>
          </a:bodyPr>
          <a:lstStyle/>
          <a:p>
            <a:pPr algn="ctr"/>
            <a:r>
              <a:rPr lang="tr-TR" sz="2400" b="1" dirty="0" smtClean="0"/>
              <a:t>EVET</a:t>
            </a:r>
            <a:endParaRPr lang="tr-TR" sz="2400" b="1" dirty="0"/>
          </a:p>
        </p:txBody>
      </p:sp>
      <p:sp>
        <p:nvSpPr>
          <p:cNvPr id="8" name="TextBox 7"/>
          <p:cNvSpPr txBox="1"/>
          <p:nvPr/>
        </p:nvSpPr>
        <p:spPr>
          <a:xfrm>
            <a:off x="4860032" y="5517232"/>
            <a:ext cx="954685" cy="461665"/>
          </a:xfrm>
          <a:prstGeom prst="rect">
            <a:avLst/>
          </a:prstGeom>
          <a:solidFill>
            <a:srgbClr val="00B050"/>
          </a:solidFill>
        </p:spPr>
        <p:style>
          <a:lnRef idx="3">
            <a:schemeClr val="lt1"/>
          </a:lnRef>
          <a:fillRef idx="1">
            <a:schemeClr val="accent3"/>
          </a:fillRef>
          <a:effectRef idx="1">
            <a:schemeClr val="accent3"/>
          </a:effectRef>
          <a:fontRef idx="minor">
            <a:schemeClr val="lt1"/>
          </a:fontRef>
        </p:style>
        <p:txBody>
          <a:bodyPr wrap="none" rtlCol="0">
            <a:spAutoFit/>
          </a:bodyPr>
          <a:lstStyle/>
          <a:p>
            <a:pPr algn="ctr"/>
            <a:r>
              <a:rPr lang="tr-TR" sz="2400" b="1" dirty="0" smtClean="0"/>
              <a:t>HAYIR</a:t>
            </a:r>
            <a:endParaRPr lang="tr-TR" sz="2400" b="1" dirty="0"/>
          </a:p>
        </p:txBody>
      </p:sp>
      <p:sp>
        <p:nvSpPr>
          <p:cNvPr id="3" name="Dikdörtgen 2"/>
          <p:cNvSpPr/>
          <p:nvPr/>
        </p:nvSpPr>
        <p:spPr>
          <a:xfrm>
            <a:off x="3771129" y="620688"/>
            <a:ext cx="3710162" cy="1938992"/>
          </a:xfrm>
          <a:prstGeom prst="rect">
            <a:avLst/>
          </a:prstGeom>
        </p:spPr>
        <p:txBody>
          <a:bodyPr wrap="square">
            <a:spAutoFit/>
          </a:bodyPr>
          <a:lstStyle/>
          <a:p>
            <a:pPr algn="ctr"/>
            <a:r>
              <a:rPr lang="tr-TR" sz="2000" b="1" dirty="0">
                <a:latin typeface="+mn-lt"/>
              </a:rPr>
              <a:t>Teknolojiden uzak</a:t>
            </a:r>
          </a:p>
          <a:p>
            <a:pPr algn="ctr"/>
            <a:r>
              <a:rPr lang="tr-TR" sz="2000" b="1" dirty="0">
                <a:latin typeface="+mn-lt"/>
              </a:rPr>
              <a:t>geçirdiğin zamanlarda</a:t>
            </a:r>
          </a:p>
          <a:p>
            <a:pPr algn="ctr"/>
            <a:r>
              <a:rPr lang="tr-TR" sz="2000" b="1" dirty="0">
                <a:latin typeface="+mn-lt"/>
              </a:rPr>
              <a:t>“Sıkıldım!” diyor musun veya</a:t>
            </a:r>
          </a:p>
          <a:p>
            <a:pPr algn="ctr"/>
            <a:r>
              <a:rPr lang="tr-TR" sz="2000" b="1" dirty="0">
                <a:latin typeface="+mn-lt"/>
              </a:rPr>
              <a:t>bu türden zamanları “kayıp</a:t>
            </a:r>
          </a:p>
          <a:p>
            <a:pPr algn="ctr"/>
            <a:r>
              <a:rPr lang="tr-TR" sz="2000" b="1" dirty="0">
                <a:latin typeface="+mn-lt"/>
              </a:rPr>
              <a:t>vakitler” olarak görüyor</a:t>
            </a:r>
          </a:p>
          <a:p>
            <a:pPr algn="ctr"/>
            <a:r>
              <a:rPr lang="tr-TR" sz="2000" b="1" dirty="0">
                <a:latin typeface="+mn-lt"/>
              </a:rPr>
              <a:t>musun?</a:t>
            </a:r>
          </a:p>
        </p:txBody>
      </p:sp>
    </p:spTree>
    <p:extLst>
      <p:ext uri="{BB962C8B-B14F-4D97-AF65-F5344CB8AC3E}">
        <p14:creationId xmlns:p14="http://schemas.microsoft.com/office/powerpoint/2010/main" xmlns="" val="4042534222"/>
      </p:ext>
    </p:extLst>
  </p:cSld>
  <p:clrMapOvr>
    <a:masterClrMapping/>
  </p:clrMapOvr>
  <p:transition spd="slow">
    <p:push dir="u"/>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8" name="TextBox 7"/>
          <p:cNvSpPr txBox="1"/>
          <p:nvPr/>
        </p:nvSpPr>
        <p:spPr>
          <a:xfrm>
            <a:off x="1403648" y="183868"/>
            <a:ext cx="5580112" cy="1754326"/>
          </a:xfrm>
          <a:prstGeom prst="rect">
            <a:avLst/>
          </a:prstGeom>
          <a:noFill/>
        </p:spPr>
        <p:txBody>
          <a:bodyPr wrap="square" rtlCol="0">
            <a:spAutoFit/>
          </a:bodyPr>
          <a:lstStyle/>
          <a:p>
            <a:pPr algn="r"/>
            <a:r>
              <a:rPr lang="en-US" sz="3600" dirty="0" err="1" smtClean="0">
                <a:solidFill>
                  <a:schemeClr val="bg1"/>
                </a:solidFill>
                <a:effectLst>
                  <a:outerShdw blurRad="38100" dist="38100" dir="2700000" algn="tl">
                    <a:srgbClr val="000000">
                      <a:alpha val="43137"/>
                    </a:srgbClr>
                  </a:outerShdw>
                </a:effectLst>
                <a:latin typeface="+mj-lt"/>
              </a:rPr>
              <a:t>Teknoloji</a:t>
            </a:r>
            <a:r>
              <a:rPr lang="tr-TR" sz="3600" dirty="0" smtClean="0">
                <a:solidFill>
                  <a:schemeClr val="bg1"/>
                </a:solidFill>
                <a:effectLst>
                  <a:outerShdw blurRad="38100" dist="38100" dir="2700000" algn="tl">
                    <a:srgbClr val="000000">
                      <a:alpha val="43137"/>
                    </a:srgbClr>
                  </a:outerShdw>
                </a:effectLst>
                <a:latin typeface="+mj-lt"/>
              </a:rPr>
              <a:t> </a:t>
            </a:r>
            <a:r>
              <a:rPr lang="en-US" sz="3600" dirty="0" err="1" smtClean="0">
                <a:solidFill>
                  <a:schemeClr val="bg1"/>
                </a:solidFill>
                <a:effectLst>
                  <a:outerShdw blurRad="38100" dist="38100" dir="2700000" algn="tl">
                    <a:srgbClr val="000000">
                      <a:alpha val="43137"/>
                    </a:srgbClr>
                  </a:outerShdw>
                </a:effectLst>
                <a:latin typeface="+mj-lt"/>
              </a:rPr>
              <a:t>bağımlılığından</a:t>
            </a:r>
            <a:r>
              <a:rPr lang="tr-TR" sz="3600" dirty="0" smtClean="0">
                <a:solidFill>
                  <a:schemeClr val="bg1"/>
                </a:solidFill>
                <a:effectLst>
                  <a:outerShdw blurRad="38100" dist="38100" dir="2700000" algn="tl">
                    <a:srgbClr val="000000">
                      <a:alpha val="43137"/>
                    </a:srgbClr>
                  </a:outerShdw>
                </a:effectLst>
                <a:latin typeface="+mj-lt"/>
              </a:rPr>
              <a:t> </a:t>
            </a:r>
          </a:p>
          <a:p>
            <a:pPr algn="r"/>
            <a:r>
              <a:rPr lang="en-US" sz="3600" dirty="0" err="1" smtClean="0">
                <a:solidFill>
                  <a:schemeClr val="bg1"/>
                </a:solidFill>
                <a:effectLst>
                  <a:outerShdw blurRad="38100" dist="38100" dir="2700000" algn="tl">
                    <a:srgbClr val="000000">
                      <a:alpha val="43137"/>
                    </a:srgbClr>
                  </a:outerShdw>
                </a:effectLst>
                <a:latin typeface="+mj-lt"/>
              </a:rPr>
              <a:t>kurtulmak</a:t>
            </a:r>
            <a:r>
              <a:rPr lang="en-US" sz="3600" dirty="0" smtClean="0">
                <a:solidFill>
                  <a:schemeClr val="bg1"/>
                </a:solidFill>
                <a:effectLst>
                  <a:outerShdw blurRad="38100" dist="38100" dir="2700000" algn="tl">
                    <a:srgbClr val="000000">
                      <a:alpha val="43137"/>
                    </a:srgbClr>
                  </a:outerShdw>
                </a:effectLst>
                <a:latin typeface="+mj-lt"/>
              </a:rPr>
              <a:t> </a:t>
            </a:r>
            <a:r>
              <a:rPr lang="en-US" sz="3600" dirty="0" err="1" smtClean="0">
                <a:solidFill>
                  <a:schemeClr val="bg1"/>
                </a:solidFill>
                <a:effectLst>
                  <a:outerShdw blurRad="38100" dist="38100" dir="2700000" algn="tl">
                    <a:srgbClr val="000000">
                      <a:alpha val="43137"/>
                    </a:srgbClr>
                  </a:outerShdw>
                </a:effectLst>
                <a:latin typeface="+mj-lt"/>
              </a:rPr>
              <a:t>için</a:t>
            </a:r>
            <a:r>
              <a:rPr lang="tr-TR" sz="3600" dirty="0" smtClean="0">
                <a:solidFill>
                  <a:schemeClr val="bg1"/>
                </a:solidFill>
                <a:effectLst>
                  <a:outerShdw blurRad="38100" dist="38100" dir="2700000" algn="tl">
                    <a:srgbClr val="000000">
                      <a:alpha val="43137"/>
                    </a:srgbClr>
                  </a:outerShdw>
                </a:effectLst>
                <a:latin typeface="+mj-lt"/>
              </a:rPr>
              <a:t> </a:t>
            </a:r>
          </a:p>
          <a:p>
            <a:pPr algn="r"/>
            <a:r>
              <a:rPr lang="en-US" sz="3600" dirty="0" smtClean="0">
                <a:solidFill>
                  <a:schemeClr val="bg1"/>
                </a:solidFill>
                <a:effectLst>
                  <a:outerShdw blurRad="38100" dist="38100" dir="2700000" algn="tl">
                    <a:srgbClr val="000000">
                      <a:alpha val="43137"/>
                    </a:srgbClr>
                  </a:outerShdw>
                </a:effectLst>
                <a:latin typeface="+mj-lt"/>
              </a:rPr>
              <a:t>ne </a:t>
            </a:r>
            <a:r>
              <a:rPr lang="en-US" sz="3600" dirty="0" err="1">
                <a:solidFill>
                  <a:schemeClr val="bg1"/>
                </a:solidFill>
                <a:effectLst>
                  <a:outerShdw blurRad="38100" dist="38100" dir="2700000" algn="tl">
                    <a:srgbClr val="000000">
                      <a:alpha val="43137"/>
                    </a:srgbClr>
                  </a:outerShdw>
                </a:effectLst>
                <a:latin typeface="+mj-lt"/>
              </a:rPr>
              <a:t>yapmalı</a:t>
            </a:r>
            <a:r>
              <a:rPr lang="en-US" sz="3600" dirty="0">
                <a:solidFill>
                  <a:schemeClr val="bg1"/>
                </a:solidFill>
                <a:effectLst>
                  <a:outerShdw blurRad="38100" dist="38100" dir="2700000" algn="tl">
                    <a:srgbClr val="000000">
                      <a:alpha val="43137"/>
                    </a:srgbClr>
                  </a:outerShdw>
                </a:effectLst>
                <a:latin typeface="+mj-lt"/>
              </a:rPr>
              <a:t>?</a:t>
            </a:r>
          </a:p>
        </p:txBody>
      </p:sp>
      <p:sp>
        <p:nvSpPr>
          <p:cNvPr id="2" name="Dikdörtgen 1"/>
          <p:cNvSpPr/>
          <p:nvPr/>
        </p:nvSpPr>
        <p:spPr>
          <a:xfrm>
            <a:off x="371291" y="1865774"/>
            <a:ext cx="1488650" cy="461665"/>
          </a:xfrm>
          <a:prstGeom prst="rect">
            <a:avLst/>
          </a:prstGeom>
          <a:solidFill>
            <a:schemeClr val="accent5">
              <a:lumMod val="50000"/>
            </a:schemeClr>
          </a:solidFill>
        </p:spPr>
        <p:style>
          <a:lnRef idx="3">
            <a:schemeClr val="lt1"/>
          </a:lnRef>
          <a:fillRef idx="1">
            <a:schemeClr val="dk1"/>
          </a:fillRef>
          <a:effectRef idx="1">
            <a:schemeClr val="dk1"/>
          </a:effectRef>
          <a:fontRef idx="minor">
            <a:schemeClr val="lt1"/>
          </a:fontRef>
        </p:style>
        <p:txBody>
          <a:bodyPr wrap="square">
            <a:spAutoFit/>
          </a:bodyPr>
          <a:lstStyle/>
          <a:p>
            <a:r>
              <a:rPr lang="tr-TR" sz="2400" dirty="0">
                <a:latin typeface="+mn-lt"/>
              </a:rPr>
              <a:t>Değiştir</a:t>
            </a:r>
            <a:r>
              <a:rPr lang="tr-TR" sz="2400" dirty="0" smtClean="0">
                <a:latin typeface="+mn-lt"/>
              </a:rPr>
              <a:t>!</a:t>
            </a:r>
            <a:endParaRPr lang="tr-TR" sz="2400" dirty="0">
              <a:latin typeface="+mn-lt"/>
            </a:endParaRPr>
          </a:p>
        </p:txBody>
      </p:sp>
      <p:sp>
        <p:nvSpPr>
          <p:cNvPr id="6" name="Dikdörtgen 1"/>
          <p:cNvSpPr/>
          <p:nvPr/>
        </p:nvSpPr>
        <p:spPr>
          <a:xfrm>
            <a:off x="3381191" y="3810335"/>
            <a:ext cx="2030038" cy="461665"/>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r>
              <a:rPr lang="tr-TR" sz="2400" dirty="0" smtClean="0">
                <a:latin typeface="+mn-lt"/>
              </a:rPr>
              <a:t>Program </a:t>
            </a:r>
            <a:r>
              <a:rPr lang="tr-TR" sz="2400" dirty="0">
                <a:latin typeface="+mn-lt"/>
              </a:rPr>
              <a:t>yap</a:t>
            </a:r>
            <a:r>
              <a:rPr lang="tr-TR" sz="2400" dirty="0" smtClean="0">
                <a:latin typeface="+mn-lt"/>
              </a:rPr>
              <a:t>!</a:t>
            </a:r>
            <a:endParaRPr lang="tr-TR" sz="2400" dirty="0">
              <a:latin typeface="+mn-lt"/>
            </a:endParaRPr>
          </a:p>
        </p:txBody>
      </p:sp>
      <p:sp>
        <p:nvSpPr>
          <p:cNvPr id="7" name="Dikdörtgen 1"/>
          <p:cNvSpPr/>
          <p:nvPr/>
        </p:nvSpPr>
        <p:spPr>
          <a:xfrm>
            <a:off x="4988158" y="2502261"/>
            <a:ext cx="3415139" cy="461665"/>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r>
              <a:rPr lang="tr-TR" sz="2400" dirty="0" smtClean="0">
                <a:latin typeface="+mn-lt"/>
              </a:rPr>
              <a:t>Gözünün </a:t>
            </a:r>
            <a:r>
              <a:rPr lang="tr-TR" sz="2400" dirty="0">
                <a:latin typeface="+mn-lt"/>
              </a:rPr>
              <a:t>önünde olsun</a:t>
            </a:r>
            <a:r>
              <a:rPr lang="tr-TR" sz="2400" dirty="0" smtClean="0">
                <a:latin typeface="+mn-lt"/>
              </a:rPr>
              <a:t>!</a:t>
            </a:r>
            <a:endParaRPr lang="tr-TR" sz="2400" dirty="0">
              <a:latin typeface="+mn-lt"/>
            </a:endParaRPr>
          </a:p>
        </p:txBody>
      </p:sp>
      <p:sp>
        <p:nvSpPr>
          <p:cNvPr id="9" name="Dikdörtgen 1"/>
          <p:cNvSpPr/>
          <p:nvPr/>
        </p:nvSpPr>
        <p:spPr>
          <a:xfrm>
            <a:off x="683567" y="3454548"/>
            <a:ext cx="2014057" cy="461665"/>
          </a:xfrm>
          <a:prstGeom prst="rect">
            <a:avLst/>
          </a:prstGeom>
          <a:solidFill>
            <a:schemeClr val="accent3">
              <a:lumMod val="50000"/>
            </a:schemeClr>
          </a:solidFill>
        </p:spPr>
        <p:style>
          <a:lnRef idx="3">
            <a:schemeClr val="lt1"/>
          </a:lnRef>
          <a:fillRef idx="1">
            <a:schemeClr val="accent3"/>
          </a:fillRef>
          <a:effectRef idx="1">
            <a:schemeClr val="accent3"/>
          </a:effectRef>
          <a:fontRef idx="minor">
            <a:schemeClr val="lt1"/>
          </a:fontRef>
        </p:style>
        <p:txBody>
          <a:bodyPr wrap="square">
            <a:spAutoFit/>
          </a:bodyPr>
          <a:lstStyle/>
          <a:p>
            <a:r>
              <a:rPr lang="tr-TR" sz="2400" dirty="0" smtClean="0">
                <a:latin typeface="+mn-lt"/>
              </a:rPr>
              <a:t>Yaz</a:t>
            </a:r>
            <a:r>
              <a:rPr lang="tr-TR" sz="2400" dirty="0">
                <a:latin typeface="+mn-lt"/>
              </a:rPr>
              <a:t>, yaz, yaz</a:t>
            </a:r>
            <a:r>
              <a:rPr lang="tr-TR" sz="2400" dirty="0" smtClean="0">
                <a:latin typeface="+mn-lt"/>
              </a:rPr>
              <a:t>!</a:t>
            </a:r>
            <a:endParaRPr lang="tr-TR" sz="2400" dirty="0">
              <a:latin typeface="+mn-lt"/>
            </a:endParaRPr>
          </a:p>
        </p:txBody>
      </p:sp>
      <p:sp>
        <p:nvSpPr>
          <p:cNvPr id="3" name="Rectangle 2"/>
          <p:cNvSpPr/>
          <p:nvPr/>
        </p:nvSpPr>
        <p:spPr>
          <a:xfrm>
            <a:off x="370159" y="5759615"/>
            <a:ext cx="1816720" cy="461665"/>
          </a:xfrm>
          <a:prstGeom prst="rect">
            <a:avLst/>
          </a:prstGeom>
          <a:solidFill>
            <a:srgbClr val="FF0000"/>
          </a:solidFill>
        </p:spPr>
        <p:style>
          <a:lnRef idx="3">
            <a:schemeClr val="lt1"/>
          </a:lnRef>
          <a:fillRef idx="1">
            <a:schemeClr val="accent3"/>
          </a:fillRef>
          <a:effectRef idx="1">
            <a:schemeClr val="accent3"/>
          </a:effectRef>
          <a:fontRef idx="minor">
            <a:schemeClr val="lt1"/>
          </a:fontRef>
        </p:style>
        <p:txBody>
          <a:bodyPr wrap="square">
            <a:spAutoFit/>
          </a:bodyPr>
          <a:lstStyle/>
          <a:p>
            <a:r>
              <a:rPr lang="tr-TR" sz="2400" dirty="0" smtClean="0">
                <a:latin typeface="+mn-lt"/>
              </a:rPr>
              <a:t>Yardım iste!</a:t>
            </a:r>
          </a:p>
        </p:txBody>
      </p:sp>
      <p:sp>
        <p:nvSpPr>
          <p:cNvPr id="10" name="Rectangle 9"/>
          <p:cNvSpPr/>
          <p:nvPr/>
        </p:nvSpPr>
        <p:spPr>
          <a:xfrm>
            <a:off x="1633989" y="4784975"/>
            <a:ext cx="1838921" cy="461665"/>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r>
              <a:rPr lang="tr-TR" sz="2400" dirty="0">
                <a:latin typeface="+mn-lt"/>
              </a:rPr>
              <a:t>Hedef koy</a:t>
            </a:r>
            <a:r>
              <a:rPr lang="tr-TR" sz="2400" dirty="0" smtClean="0">
                <a:latin typeface="+mn-lt"/>
              </a:rPr>
              <a:t>!</a:t>
            </a:r>
            <a:endParaRPr lang="tr-TR" sz="2400" dirty="0">
              <a:latin typeface="+mn-lt"/>
            </a:endParaRPr>
          </a:p>
        </p:txBody>
      </p:sp>
      <p:sp>
        <p:nvSpPr>
          <p:cNvPr id="11" name="Rectangle 10"/>
          <p:cNvSpPr/>
          <p:nvPr/>
        </p:nvSpPr>
        <p:spPr>
          <a:xfrm>
            <a:off x="7056454" y="4902412"/>
            <a:ext cx="1620002" cy="461665"/>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r>
              <a:rPr lang="tr-TR" sz="2400" dirty="0">
                <a:latin typeface="+mn-lt"/>
              </a:rPr>
              <a:t>Spor yap</a:t>
            </a:r>
            <a:r>
              <a:rPr lang="tr-TR" sz="2400" dirty="0" smtClean="0">
                <a:latin typeface="+mn-lt"/>
              </a:rPr>
              <a:t>!</a:t>
            </a:r>
            <a:endParaRPr lang="tr-TR" sz="2400" dirty="0">
              <a:latin typeface="+mn-lt"/>
            </a:endParaRPr>
          </a:p>
        </p:txBody>
      </p:sp>
      <p:sp>
        <p:nvSpPr>
          <p:cNvPr id="12" name="Rectangle 11"/>
          <p:cNvSpPr/>
          <p:nvPr/>
        </p:nvSpPr>
        <p:spPr>
          <a:xfrm>
            <a:off x="3779912" y="5764790"/>
            <a:ext cx="4716525" cy="461665"/>
          </a:xfrm>
          <a:prstGeom prst="rect">
            <a:avLst/>
          </a:prstGeom>
          <a:solidFill>
            <a:srgbClr val="00B050"/>
          </a:solidFill>
        </p:spPr>
        <p:style>
          <a:lnRef idx="3">
            <a:schemeClr val="lt1"/>
          </a:lnRef>
          <a:fillRef idx="1">
            <a:schemeClr val="accent3"/>
          </a:fillRef>
          <a:effectRef idx="1">
            <a:schemeClr val="accent3"/>
          </a:effectRef>
          <a:fontRef idx="minor">
            <a:schemeClr val="lt1"/>
          </a:fontRef>
        </p:style>
        <p:txBody>
          <a:bodyPr wrap="square">
            <a:spAutoFit/>
          </a:bodyPr>
          <a:lstStyle/>
          <a:p>
            <a:r>
              <a:rPr lang="tr-TR" sz="2400" dirty="0">
                <a:latin typeface="+mn-lt"/>
              </a:rPr>
              <a:t>Gerektiğinde “İmdat!” demesini bil</a:t>
            </a:r>
            <a:r>
              <a:rPr lang="tr-TR" sz="2400" dirty="0" smtClean="0">
                <a:latin typeface="+mn-lt"/>
              </a:rPr>
              <a:t>!</a:t>
            </a:r>
            <a:endParaRPr lang="tr-TR" sz="2400" dirty="0">
              <a:latin typeface="+mn-lt"/>
            </a:endParaRPr>
          </a:p>
        </p:txBody>
      </p:sp>
      <p:sp>
        <p:nvSpPr>
          <p:cNvPr id="13" name="Rectangle 12"/>
          <p:cNvSpPr/>
          <p:nvPr/>
        </p:nvSpPr>
        <p:spPr>
          <a:xfrm>
            <a:off x="6164253" y="3528659"/>
            <a:ext cx="1702202" cy="461665"/>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r>
              <a:rPr lang="tr-TR" sz="2400" dirty="0">
                <a:latin typeface="+mn-lt"/>
              </a:rPr>
              <a:t>Dışarı çık!</a:t>
            </a:r>
          </a:p>
        </p:txBody>
      </p:sp>
    </p:spTree>
    <p:extLst>
      <p:ext uri="{BB962C8B-B14F-4D97-AF65-F5344CB8AC3E}">
        <p14:creationId xmlns:p14="http://schemas.microsoft.com/office/powerpoint/2010/main" xmlns="" val="30832972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childTnLst>
                                </p:cTn>
                              </p:par>
                            </p:childTnLst>
                          </p:cTn>
                        </p:par>
                        <p:par>
                          <p:cTn id="20" fill="hold">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1000"/>
                                        <p:tgtEl>
                                          <p:spTgt spid="11"/>
                                        </p:tgtEl>
                                      </p:cBhvr>
                                    </p:animEffect>
                                  </p:childTnLst>
                                </p:cTn>
                              </p:par>
                            </p:childTnLst>
                          </p:cTn>
                        </p:par>
                        <p:par>
                          <p:cTn id="24" fill="hold">
                            <p:stCondLst>
                              <p:cond delay="5000"/>
                            </p:stCondLst>
                            <p:childTnLst>
                              <p:par>
                                <p:cTn id="25" presetID="10" presetClass="entr" presetSubtype="0"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childTnLst>
                                </p:cTn>
                              </p:par>
                            </p:childTnLst>
                          </p:cTn>
                        </p:par>
                        <p:par>
                          <p:cTn id="28" fill="hold">
                            <p:stCondLst>
                              <p:cond delay="6000"/>
                            </p:stCondLst>
                            <p:childTnLst>
                              <p:par>
                                <p:cTn id="29" presetID="10"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childTnLst>
                                </p:cTn>
                              </p:par>
                            </p:childTnLst>
                          </p:cTn>
                        </p:par>
                        <p:par>
                          <p:cTn id="32" fill="hold">
                            <p:stCondLst>
                              <p:cond delay="7000"/>
                            </p:stCondLst>
                            <p:childTnLst>
                              <p:par>
                                <p:cTn id="33" presetID="10" presetClass="entr" presetSubtype="0" fill="hold" grpId="0"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1000"/>
                                        <p:tgtEl>
                                          <p:spTgt spid="3"/>
                                        </p:tgtEl>
                                      </p:cBhvr>
                                    </p:animEffect>
                                  </p:childTnLst>
                                </p:cTn>
                              </p:par>
                            </p:childTnLst>
                          </p:cTn>
                        </p:par>
                        <p:par>
                          <p:cTn id="36" fill="hold">
                            <p:stCondLst>
                              <p:cond delay="8000"/>
                            </p:stCondLst>
                            <p:childTnLst>
                              <p:par>
                                <p:cTn id="37" presetID="10" presetClass="entr" presetSubtype="0"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P spid="9" grpId="0" animBg="1"/>
      <p:bldP spid="3" grpId="0" animBg="1"/>
      <p:bldP spid="10" grpId="0" animBg="1"/>
      <p:bldP spid="11" grpId="0" animBg="1"/>
      <p:bldP spid="12" grpId="0" animBg="1"/>
      <p:bldP spid="1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5085184"/>
            <a:ext cx="8229600" cy="1143000"/>
          </a:xfrm>
        </p:spPr>
        <p:txBody>
          <a:bodyPr/>
          <a:lstStyle/>
          <a:p>
            <a:r>
              <a:rPr lang="tr-TR" dirty="0" smtClean="0">
                <a:solidFill>
                  <a:srgbClr val="FF0000"/>
                </a:solidFill>
              </a:rPr>
              <a:t>Kaynak: tbm.org.tr</a:t>
            </a:r>
            <a:endParaRPr lang="tr-TR" dirty="0">
              <a:solidFill>
                <a:srgbClr val="FF0000"/>
              </a:solidFill>
            </a:endParaRPr>
          </a:p>
        </p:txBody>
      </p:sp>
    </p:spTree>
    <p:extLst>
      <p:ext uri="{BB962C8B-B14F-4D97-AF65-F5344CB8AC3E}">
        <p14:creationId xmlns:p14="http://schemas.microsoft.com/office/powerpoint/2010/main" xmlns="" val="3415344829"/>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395536" y="-5483"/>
            <a:ext cx="8397676" cy="6818859"/>
          </a:xfrm>
        </p:spPr>
      </p:pic>
    </p:spTree>
    <p:extLst>
      <p:ext uri="{BB962C8B-B14F-4D97-AF65-F5344CB8AC3E}">
        <p14:creationId xmlns:p14="http://schemas.microsoft.com/office/powerpoint/2010/main" xmlns="" val="40913254"/>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259632" y="11757"/>
            <a:ext cx="6824229" cy="6846243"/>
          </a:xfrm>
        </p:spPr>
      </p:pic>
    </p:spTree>
    <p:extLst>
      <p:ext uri="{BB962C8B-B14F-4D97-AF65-F5344CB8AC3E}">
        <p14:creationId xmlns:p14="http://schemas.microsoft.com/office/powerpoint/2010/main" xmlns="" val="1638475457"/>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6" name="TextBox 5"/>
          <p:cNvSpPr txBox="1"/>
          <p:nvPr/>
        </p:nvSpPr>
        <p:spPr>
          <a:xfrm>
            <a:off x="1203335" y="188640"/>
            <a:ext cx="7833161" cy="738664"/>
          </a:xfrm>
          <a:prstGeom prst="rect">
            <a:avLst/>
          </a:prstGeom>
          <a:noFill/>
        </p:spPr>
        <p:txBody>
          <a:bodyPr wrap="square" rtlCol="0">
            <a:spAutoFit/>
          </a:bodyPr>
          <a:lstStyle/>
          <a:p>
            <a:r>
              <a:rPr lang="en-US" sz="4200" dirty="0" err="1" smtClean="0">
                <a:solidFill>
                  <a:srgbClr val="FF0000"/>
                </a:solidFill>
                <a:latin typeface="+mn-lt"/>
              </a:rPr>
              <a:t>Bağımlı</a:t>
            </a:r>
            <a:r>
              <a:rPr lang="tr-TR" sz="4200" dirty="0" err="1" smtClean="0">
                <a:solidFill>
                  <a:srgbClr val="FF0000"/>
                </a:solidFill>
                <a:latin typeface="+mn-lt"/>
              </a:rPr>
              <a:t>lık</a:t>
            </a:r>
            <a:r>
              <a:rPr lang="tr-TR" sz="4200" dirty="0" smtClean="0">
                <a:solidFill>
                  <a:srgbClr val="FF0000"/>
                </a:solidFill>
                <a:latin typeface="+mn-lt"/>
              </a:rPr>
              <a:t> Nedir?</a:t>
            </a:r>
          </a:p>
        </p:txBody>
      </p:sp>
      <p:pic>
        <p:nvPicPr>
          <p:cNvPr id="7" name="Picture 6"/>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251520" y="286509"/>
            <a:ext cx="921524" cy="542925"/>
          </a:xfrm>
          <a:prstGeom prst="rect">
            <a:avLst/>
          </a:prstGeom>
        </p:spPr>
      </p:pic>
    </p:spTree>
    <p:extLst>
      <p:ext uri="{BB962C8B-B14F-4D97-AF65-F5344CB8AC3E}">
        <p14:creationId xmlns:p14="http://schemas.microsoft.com/office/powerpoint/2010/main" xmlns="" val="18480574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iterate type="lt">
                                    <p:tmAbs val="100"/>
                                  </p:iterate>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1501"/>
                            </p:stCondLst>
                            <p:childTnLst>
                              <p:par>
                                <p:cTn id="8" presetID="10" presetClass="entr" presetSubtype="0" fill="hold" nodeType="after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par>
                          <p:cTn id="11" fill="hold">
                            <p:stCondLst>
                              <p:cond delay="2001"/>
                            </p:stCondLst>
                            <p:childTnLst>
                              <p:par>
                                <p:cTn id="12" presetID="35" presetClass="emph" presetSubtype="0" repeatCount="indefinite" fill="hold" grpId="1" nodeType="afterEffect">
                                  <p:stCondLst>
                                    <p:cond delay="0"/>
                                  </p:stCondLst>
                                  <p:endCondLst>
                                    <p:cond evt="onNext" delay="0">
                                      <p:tgtEl>
                                        <p:sldTgt/>
                                      </p:tgtEl>
                                    </p:cond>
                                  </p:endCondLst>
                                  <p:iterate type="lt">
                                    <p:tmPct val="0"/>
                                  </p:iterate>
                                  <p:childTnLst>
                                    <p:anim calcmode="discrete" valueType="str">
                                      <p:cBhvr>
                                        <p:cTn id="13" dur="2000" fill="hold"/>
                                        <p:tgtEl>
                                          <p:spTgt spid="6"/>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6" name="TextBox 5"/>
          <p:cNvSpPr txBox="1"/>
          <p:nvPr/>
        </p:nvSpPr>
        <p:spPr>
          <a:xfrm>
            <a:off x="267231" y="188640"/>
            <a:ext cx="7833161" cy="738664"/>
          </a:xfrm>
          <a:prstGeom prst="rect">
            <a:avLst/>
          </a:prstGeom>
          <a:noFill/>
        </p:spPr>
        <p:txBody>
          <a:bodyPr wrap="square" rtlCol="0">
            <a:spAutoFit/>
          </a:bodyPr>
          <a:lstStyle/>
          <a:p>
            <a:r>
              <a:rPr lang="en-US" sz="4200" dirty="0" err="1" smtClean="0">
                <a:solidFill>
                  <a:srgbClr val="FF0000"/>
                </a:solidFill>
                <a:latin typeface="+mn-lt"/>
              </a:rPr>
              <a:t>Bağımlı</a:t>
            </a:r>
            <a:r>
              <a:rPr lang="tr-TR" sz="4200" dirty="0" err="1" smtClean="0">
                <a:solidFill>
                  <a:srgbClr val="FF0000"/>
                </a:solidFill>
                <a:latin typeface="+mn-lt"/>
              </a:rPr>
              <a:t>lık</a:t>
            </a:r>
            <a:endParaRPr lang="tr-TR" sz="4200" dirty="0" smtClean="0">
              <a:solidFill>
                <a:srgbClr val="FF0000"/>
              </a:solidFill>
              <a:latin typeface="+mn-lt"/>
            </a:endParaRPr>
          </a:p>
        </p:txBody>
      </p:sp>
      <p:sp>
        <p:nvSpPr>
          <p:cNvPr id="3" name="Dikdörtgen 2"/>
          <p:cNvSpPr/>
          <p:nvPr/>
        </p:nvSpPr>
        <p:spPr>
          <a:xfrm>
            <a:off x="251519" y="1124744"/>
            <a:ext cx="4176465" cy="2492990"/>
          </a:xfrm>
          <a:prstGeom prst="rect">
            <a:avLst/>
          </a:prstGeom>
        </p:spPr>
        <p:txBody>
          <a:bodyPr wrap="square">
            <a:spAutoFit/>
          </a:bodyPr>
          <a:lstStyle/>
          <a:p>
            <a:r>
              <a:rPr lang="tr-TR" sz="2600" dirty="0" smtClean="0">
                <a:latin typeface="+mn-lt"/>
              </a:rPr>
              <a:t>Bağımlılık kişinin </a:t>
            </a:r>
            <a:r>
              <a:rPr lang="tr-TR" sz="2600" dirty="0">
                <a:latin typeface="+mn-lt"/>
              </a:rPr>
              <a:t>kullandığı</a:t>
            </a:r>
          </a:p>
          <a:p>
            <a:r>
              <a:rPr lang="tr-TR" sz="2600" dirty="0">
                <a:latin typeface="+mn-lt"/>
              </a:rPr>
              <a:t>bir nesne veya yaptığı bir</a:t>
            </a:r>
          </a:p>
          <a:p>
            <a:r>
              <a:rPr lang="tr-TR" sz="2600" dirty="0">
                <a:latin typeface="+mn-lt"/>
              </a:rPr>
              <a:t>eylem üzerinde kontrolünü</a:t>
            </a:r>
          </a:p>
          <a:p>
            <a:r>
              <a:rPr lang="tr-TR" sz="2600" dirty="0">
                <a:latin typeface="+mn-lt"/>
              </a:rPr>
              <a:t>kaybetmesi ve onsuz bir </a:t>
            </a:r>
            <a:r>
              <a:rPr lang="tr-TR" sz="2600" dirty="0" smtClean="0">
                <a:latin typeface="+mn-lt"/>
              </a:rPr>
              <a:t>yaşam sürememeye </a:t>
            </a:r>
            <a:r>
              <a:rPr lang="tr-TR" sz="2600" dirty="0">
                <a:latin typeface="+mn-lt"/>
              </a:rPr>
              <a:t>başlamasıdır</a:t>
            </a:r>
            <a:r>
              <a:rPr lang="tr-TR" sz="2600" dirty="0" smtClean="0">
                <a:latin typeface="+mn-lt"/>
              </a:rPr>
              <a:t>.</a:t>
            </a:r>
            <a:endParaRPr lang="tr-TR" sz="2600" dirty="0">
              <a:latin typeface="+mn-lt"/>
            </a:endParaRPr>
          </a:p>
        </p:txBody>
      </p:sp>
    </p:spTree>
    <p:extLst>
      <p:ext uri="{BB962C8B-B14F-4D97-AF65-F5344CB8AC3E}">
        <p14:creationId xmlns:p14="http://schemas.microsoft.com/office/powerpoint/2010/main" xmlns="" val="156670650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Righ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Dikdörtgen 2"/>
          <p:cNvSpPr/>
          <p:nvPr/>
        </p:nvSpPr>
        <p:spPr>
          <a:xfrm>
            <a:off x="229816" y="901169"/>
            <a:ext cx="8518648" cy="1015663"/>
          </a:xfrm>
          <a:prstGeom prst="rect">
            <a:avLst/>
          </a:prstGeom>
        </p:spPr>
        <p:txBody>
          <a:bodyPr wrap="square">
            <a:spAutoFit/>
          </a:bodyPr>
          <a:lstStyle/>
          <a:p>
            <a:r>
              <a:rPr lang="tr-TR" sz="2000" dirty="0" smtClean="0">
                <a:latin typeface="+mn-lt"/>
              </a:rPr>
              <a:t>Bir kişide aşağıdaki özellikler varsa o kişi kendini iyice bir gözden geçirmelidir. Çünkü ya artık bir teknoloji bağımlısıdır ya da bağımlı olma yolunda kararlı adımlarla yürüyor demektir.</a:t>
            </a:r>
          </a:p>
        </p:txBody>
      </p:sp>
      <p:sp>
        <p:nvSpPr>
          <p:cNvPr id="8" name="TextBox 2"/>
          <p:cNvSpPr txBox="1"/>
          <p:nvPr/>
        </p:nvSpPr>
        <p:spPr>
          <a:xfrm>
            <a:off x="229816" y="188640"/>
            <a:ext cx="6918922" cy="738664"/>
          </a:xfrm>
          <a:prstGeom prst="rect">
            <a:avLst/>
          </a:prstGeom>
          <a:noFill/>
        </p:spPr>
        <p:txBody>
          <a:bodyPr wrap="square" rtlCol="0">
            <a:spAutoFit/>
          </a:bodyPr>
          <a:lstStyle/>
          <a:p>
            <a:r>
              <a:rPr lang="tr-TR" sz="4200" dirty="0" smtClean="0">
                <a:solidFill>
                  <a:srgbClr val="FF0000"/>
                </a:solidFill>
                <a:latin typeface="+mn-lt"/>
              </a:rPr>
              <a:t>Sende Var mı?</a:t>
            </a:r>
            <a:endParaRPr lang="en-US" sz="4200" dirty="0">
              <a:solidFill>
                <a:srgbClr val="FF0000"/>
              </a:solidFill>
              <a:latin typeface="+mn-lt"/>
            </a:endParaRPr>
          </a:p>
        </p:txBody>
      </p:sp>
      <p:sp>
        <p:nvSpPr>
          <p:cNvPr id="5" name="Dikdörtgen 2"/>
          <p:cNvSpPr/>
          <p:nvPr/>
        </p:nvSpPr>
        <p:spPr>
          <a:xfrm rot="21063236">
            <a:off x="229331" y="2536924"/>
            <a:ext cx="2333683" cy="10772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tr-TR" sz="1600" b="1" dirty="0"/>
              <a:t>Teknoloji bağımlısı bir kişi bağımlı olduğu şeyle gittikçe daha çok vakit geçirmek ister.</a:t>
            </a:r>
          </a:p>
        </p:txBody>
      </p:sp>
      <p:sp>
        <p:nvSpPr>
          <p:cNvPr id="6" name="Dikdörtgen 2"/>
          <p:cNvSpPr/>
          <p:nvPr/>
        </p:nvSpPr>
        <p:spPr>
          <a:xfrm rot="456589">
            <a:off x="348896" y="4453299"/>
            <a:ext cx="2491136" cy="107721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r>
              <a:rPr lang="tr-TR" sz="1600" b="1" dirty="0"/>
              <a:t>Teknoloji bağımlısı bir kişi bağımlı olduğu şeyle istediğinden daha çok vakit harcar.</a:t>
            </a:r>
          </a:p>
        </p:txBody>
      </p:sp>
      <p:sp>
        <p:nvSpPr>
          <p:cNvPr id="11" name="Dikdörtgen 2"/>
          <p:cNvSpPr/>
          <p:nvPr/>
        </p:nvSpPr>
        <p:spPr>
          <a:xfrm rot="276276">
            <a:off x="3142231" y="2331751"/>
            <a:ext cx="2336287" cy="107721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r>
              <a:rPr lang="tr-TR" sz="1600" b="1" dirty="0"/>
              <a:t>Teknoloji bağımlıları teknolojiyi istedikleri gibi kullanamadıklarında aksi, asabi ve öfkeli olurlar.</a:t>
            </a:r>
          </a:p>
        </p:txBody>
      </p:sp>
      <p:sp>
        <p:nvSpPr>
          <p:cNvPr id="12" name="Dikdörtgen 2"/>
          <p:cNvSpPr/>
          <p:nvPr/>
        </p:nvSpPr>
        <p:spPr>
          <a:xfrm rot="21335390">
            <a:off x="3195883" y="4318940"/>
            <a:ext cx="2586514" cy="107721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r>
              <a:rPr lang="tr-TR" sz="1600" b="1" dirty="0"/>
              <a:t>Teknoloji bağımlısı bir kişi bağımlı olduğu şeyi kullanmazken bile onu düşünür.</a:t>
            </a:r>
          </a:p>
        </p:txBody>
      </p:sp>
      <p:sp>
        <p:nvSpPr>
          <p:cNvPr id="13" name="Dikdörtgen 2"/>
          <p:cNvSpPr/>
          <p:nvPr/>
        </p:nvSpPr>
        <p:spPr>
          <a:xfrm rot="21327134">
            <a:off x="6105263" y="2747747"/>
            <a:ext cx="2769219" cy="1077218"/>
          </a:xfrm>
          <a:prstGeom prst="rect">
            <a:avLst/>
          </a:prstGeom>
          <a:solidFill>
            <a:schemeClr val="tx2">
              <a:lumMod val="75000"/>
            </a:schemeClr>
          </a:solidFill>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tr-TR" sz="1600" b="1" dirty="0"/>
              <a:t>Teknoloji bağımlıları ruhsal ve bedensel sıkıntılara rağmen teknolojiyi kullanmaya devam ederler.</a:t>
            </a:r>
          </a:p>
        </p:txBody>
      </p:sp>
      <p:sp>
        <p:nvSpPr>
          <p:cNvPr id="14" name="Dikdörtgen 2"/>
          <p:cNvSpPr/>
          <p:nvPr/>
        </p:nvSpPr>
        <p:spPr>
          <a:xfrm rot="247984">
            <a:off x="6376348" y="4713227"/>
            <a:ext cx="2448271" cy="1077218"/>
          </a:xfrm>
          <a:prstGeom prst="rect">
            <a:avLst/>
          </a:prstGeom>
          <a:solidFill>
            <a:srgbClr val="00B050"/>
          </a:solidFill>
          <a:ln>
            <a:solidFill>
              <a:schemeClr val="accent3">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r>
              <a:rPr lang="tr-TR" sz="1600" b="1" dirty="0"/>
              <a:t>Teknoloji kullanımı bağımlı kişinin sorumluluklarını yerine getirmesini engeller.</a:t>
            </a:r>
          </a:p>
        </p:txBody>
      </p:sp>
    </p:spTree>
    <p:extLst>
      <p:ext uri="{BB962C8B-B14F-4D97-AF65-F5344CB8AC3E}">
        <p14:creationId xmlns:p14="http://schemas.microsoft.com/office/powerpoint/2010/main" xmlns="" val="11783260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par>
                          <p:cTn id="21" fill="hold">
                            <p:stCondLst>
                              <p:cond delay="2000"/>
                            </p:stCondLst>
                            <p:childTnLst>
                              <p:par>
                                <p:cTn id="22" presetID="26" presetClass="entr" presetSubtype="0"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down)">
                                      <p:cBhvr>
                                        <p:cTn id="24" dur="580">
                                          <p:stCondLst>
                                            <p:cond delay="0"/>
                                          </p:stCondLst>
                                        </p:cTn>
                                        <p:tgtEl>
                                          <p:spTgt spid="6"/>
                                        </p:tgtEl>
                                      </p:cBhvr>
                                    </p:animEffect>
                                    <p:anim calcmode="lin" valueType="num">
                                      <p:cBhvr>
                                        <p:cTn id="25"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0" dur="26">
                                          <p:stCondLst>
                                            <p:cond delay="650"/>
                                          </p:stCondLst>
                                        </p:cTn>
                                        <p:tgtEl>
                                          <p:spTgt spid="6"/>
                                        </p:tgtEl>
                                      </p:cBhvr>
                                      <p:to x="100000" y="60000"/>
                                    </p:animScale>
                                    <p:animScale>
                                      <p:cBhvr>
                                        <p:cTn id="31" dur="166" decel="50000">
                                          <p:stCondLst>
                                            <p:cond delay="676"/>
                                          </p:stCondLst>
                                        </p:cTn>
                                        <p:tgtEl>
                                          <p:spTgt spid="6"/>
                                        </p:tgtEl>
                                      </p:cBhvr>
                                      <p:to x="100000" y="100000"/>
                                    </p:animScale>
                                    <p:animScale>
                                      <p:cBhvr>
                                        <p:cTn id="32" dur="26">
                                          <p:stCondLst>
                                            <p:cond delay="1312"/>
                                          </p:stCondLst>
                                        </p:cTn>
                                        <p:tgtEl>
                                          <p:spTgt spid="6"/>
                                        </p:tgtEl>
                                      </p:cBhvr>
                                      <p:to x="100000" y="80000"/>
                                    </p:animScale>
                                    <p:animScale>
                                      <p:cBhvr>
                                        <p:cTn id="33" dur="166" decel="50000">
                                          <p:stCondLst>
                                            <p:cond delay="1338"/>
                                          </p:stCondLst>
                                        </p:cTn>
                                        <p:tgtEl>
                                          <p:spTgt spid="6"/>
                                        </p:tgtEl>
                                      </p:cBhvr>
                                      <p:to x="100000" y="100000"/>
                                    </p:animScale>
                                    <p:animScale>
                                      <p:cBhvr>
                                        <p:cTn id="34" dur="26">
                                          <p:stCondLst>
                                            <p:cond delay="1642"/>
                                          </p:stCondLst>
                                        </p:cTn>
                                        <p:tgtEl>
                                          <p:spTgt spid="6"/>
                                        </p:tgtEl>
                                      </p:cBhvr>
                                      <p:to x="100000" y="90000"/>
                                    </p:animScale>
                                    <p:animScale>
                                      <p:cBhvr>
                                        <p:cTn id="35" dur="166" decel="50000">
                                          <p:stCondLst>
                                            <p:cond delay="1668"/>
                                          </p:stCondLst>
                                        </p:cTn>
                                        <p:tgtEl>
                                          <p:spTgt spid="6"/>
                                        </p:tgtEl>
                                      </p:cBhvr>
                                      <p:to x="100000" y="100000"/>
                                    </p:animScale>
                                    <p:animScale>
                                      <p:cBhvr>
                                        <p:cTn id="36" dur="26">
                                          <p:stCondLst>
                                            <p:cond delay="1808"/>
                                          </p:stCondLst>
                                        </p:cTn>
                                        <p:tgtEl>
                                          <p:spTgt spid="6"/>
                                        </p:tgtEl>
                                      </p:cBhvr>
                                      <p:to x="100000" y="95000"/>
                                    </p:animScale>
                                    <p:animScale>
                                      <p:cBhvr>
                                        <p:cTn id="37" dur="166" decel="50000">
                                          <p:stCondLst>
                                            <p:cond delay="1834"/>
                                          </p:stCondLst>
                                        </p:cTn>
                                        <p:tgtEl>
                                          <p:spTgt spid="6"/>
                                        </p:tgtEl>
                                      </p:cBhvr>
                                      <p:to x="100000" y="100000"/>
                                    </p:animScale>
                                  </p:childTnLst>
                                </p:cTn>
                              </p:par>
                            </p:childTnLst>
                          </p:cTn>
                        </p:par>
                        <p:par>
                          <p:cTn id="38" fill="hold">
                            <p:stCondLst>
                              <p:cond delay="4000"/>
                            </p:stCondLst>
                            <p:childTnLst>
                              <p:par>
                                <p:cTn id="39" presetID="26" presetClass="entr" presetSubtype="0"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wipe(down)">
                                      <p:cBhvr>
                                        <p:cTn id="41" dur="580">
                                          <p:stCondLst>
                                            <p:cond delay="0"/>
                                          </p:stCondLst>
                                        </p:cTn>
                                        <p:tgtEl>
                                          <p:spTgt spid="11"/>
                                        </p:tgtEl>
                                      </p:cBhvr>
                                    </p:animEffect>
                                    <p:anim calcmode="lin" valueType="num">
                                      <p:cBhvr>
                                        <p:cTn id="42"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47" dur="26">
                                          <p:stCondLst>
                                            <p:cond delay="650"/>
                                          </p:stCondLst>
                                        </p:cTn>
                                        <p:tgtEl>
                                          <p:spTgt spid="11"/>
                                        </p:tgtEl>
                                      </p:cBhvr>
                                      <p:to x="100000" y="60000"/>
                                    </p:animScale>
                                    <p:animScale>
                                      <p:cBhvr>
                                        <p:cTn id="48" dur="166" decel="50000">
                                          <p:stCondLst>
                                            <p:cond delay="676"/>
                                          </p:stCondLst>
                                        </p:cTn>
                                        <p:tgtEl>
                                          <p:spTgt spid="11"/>
                                        </p:tgtEl>
                                      </p:cBhvr>
                                      <p:to x="100000" y="100000"/>
                                    </p:animScale>
                                    <p:animScale>
                                      <p:cBhvr>
                                        <p:cTn id="49" dur="26">
                                          <p:stCondLst>
                                            <p:cond delay="1312"/>
                                          </p:stCondLst>
                                        </p:cTn>
                                        <p:tgtEl>
                                          <p:spTgt spid="11"/>
                                        </p:tgtEl>
                                      </p:cBhvr>
                                      <p:to x="100000" y="80000"/>
                                    </p:animScale>
                                    <p:animScale>
                                      <p:cBhvr>
                                        <p:cTn id="50" dur="166" decel="50000">
                                          <p:stCondLst>
                                            <p:cond delay="1338"/>
                                          </p:stCondLst>
                                        </p:cTn>
                                        <p:tgtEl>
                                          <p:spTgt spid="11"/>
                                        </p:tgtEl>
                                      </p:cBhvr>
                                      <p:to x="100000" y="100000"/>
                                    </p:animScale>
                                    <p:animScale>
                                      <p:cBhvr>
                                        <p:cTn id="51" dur="26">
                                          <p:stCondLst>
                                            <p:cond delay="1642"/>
                                          </p:stCondLst>
                                        </p:cTn>
                                        <p:tgtEl>
                                          <p:spTgt spid="11"/>
                                        </p:tgtEl>
                                      </p:cBhvr>
                                      <p:to x="100000" y="90000"/>
                                    </p:animScale>
                                    <p:animScale>
                                      <p:cBhvr>
                                        <p:cTn id="52" dur="166" decel="50000">
                                          <p:stCondLst>
                                            <p:cond delay="1668"/>
                                          </p:stCondLst>
                                        </p:cTn>
                                        <p:tgtEl>
                                          <p:spTgt spid="11"/>
                                        </p:tgtEl>
                                      </p:cBhvr>
                                      <p:to x="100000" y="100000"/>
                                    </p:animScale>
                                    <p:animScale>
                                      <p:cBhvr>
                                        <p:cTn id="53" dur="26">
                                          <p:stCondLst>
                                            <p:cond delay="1808"/>
                                          </p:stCondLst>
                                        </p:cTn>
                                        <p:tgtEl>
                                          <p:spTgt spid="11"/>
                                        </p:tgtEl>
                                      </p:cBhvr>
                                      <p:to x="100000" y="95000"/>
                                    </p:animScale>
                                    <p:animScale>
                                      <p:cBhvr>
                                        <p:cTn id="54" dur="166" decel="50000">
                                          <p:stCondLst>
                                            <p:cond delay="1834"/>
                                          </p:stCondLst>
                                        </p:cTn>
                                        <p:tgtEl>
                                          <p:spTgt spid="11"/>
                                        </p:tgtEl>
                                      </p:cBhvr>
                                      <p:to x="100000" y="100000"/>
                                    </p:animScale>
                                  </p:childTnLst>
                                </p:cTn>
                              </p:par>
                            </p:childTnLst>
                          </p:cTn>
                        </p:par>
                        <p:par>
                          <p:cTn id="55" fill="hold">
                            <p:stCondLst>
                              <p:cond delay="6000"/>
                            </p:stCondLst>
                            <p:childTnLst>
                              <p:par>
                                <p:cTn id="56" presetID="26"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wipe(down)">
                                      <p:cBhvr>
                                        <p:cTn id="58" dur="580">
                                          <p:stCondLst>
                                            <p:cond delay="0"/>
                                          </p:stCondLst>
                                        </p:cTn>
                                        <p:tgtEl>
                                          <p:spTgt spid="12"/>
                                        </p:tgtEl>
                                      </p:cBhvr>
                                    </p:animEffect>
                                    <p:anim calcmode="lin" valueType="num">
                                      <p:cBhvr>
                                        <p:cTn id="59"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0"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1"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62"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63"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64" dur="26">
                                          <p:stCondLst>
                                            <p:cond delay="650"/>
                                          </p:stCondLst>
                                        </p:cTn>
                                        <p:tgtEl>
                                          <p:spTgt spid="12"/>
                                        </p:tgtEl>
                                      </p:cBhvr>
                                      <p:to x="100000" y="60000"/>
                                    </p:animScale>
                                    <p:animScale>
                                      <p:cBhvr>
                                        <p:cTn id="65" dur="166" decel="50000">
                                          <p:stCondLst>
                                            <p:cond delay="676"/>
                                          </p:stCondLst>
                                        </p:cTn>
                                        <p:tgtEl>
                                          <p:spTgt spid="12"/>
                                        </p:tgtEl>
                                      </p:cBhvr>
                                      <p:to x="100000" y="100000"/>
                                    </p:animScale>
                                    <p:animScale>
                                      <p:cBhvr>
                                        <p:cTn id="66" dur="26">
                                          <p:stCondLst>
                                            <p:cond delay="1312"/>
                                          </p:stCondLst>
                                        </p:cTn>
                                        <p:tgtEl>
                                          <p:spTgt spid="12"/>
                                        </p:tgtEl>
                                      </p:cBhvr>
                                      <p:to x="100000" y="80000"/>
                                    </p:animScale>
                                    <p:animScale>
                                      <p:cBhvr>
                                        <p:cTn id="67" dur="166" decel="50000">
                                          <p:stCondLst>
                                            <p:cond delay="1338"/>
                                          </p:stCondLst>
                                        </p:cTn>
                                        <p:tgtEl>
                                          <p:spTgt spid="12"/>
                                        </p:tgtEl>
                                      </p:cBhvr>
                                      <p:to x="100000" y="100000"/>
                                    </p:animScale>
                                    <p:animScale>
                                      <p:cBhvr>
                                        <p:cTn id="68" dur="26">
                                          <p:stCondLst>
                                            <p:cond delay="1642"/>
                                          </p:stCondLst>
                                        </p:cTn>
                                        <p:tgtEl>
                                          <p:spTgt spid="12"/>
                                        </p:tgtEl>
                                      </p:cBhvr>
                                      <p:to x="100000" y="90000"/>
                                    </p:animScale>
                                    <p:animScale>
                                      <p:cBhvr>
                                        <p:cTn id="69" dur="166" decel="50000">
                                          <p:stCondLst>
                                            <p:cond delay="1668"/>
                                          </p:stCondLst>
                                        </p:cTn>
                                        <p:tgtEl>
                                          <p:spTgt spid="12"/>
                                        </p:tgtEl>
                                      </p:cBhvr>
                                      <p:to x="100000" y="100000"/>
                                    </p:animScale>
                                    <p:animScale>
                                      <p:cBhvr>
                                        <p:cTn id="70" dur="26">
                                          <p:stCondLst>
                                            <p:cond delay="1808"/>
                                          </p:stCondLst>
                                        </p:cTn>
                                        <p:tgtEl>
                                          <p:spTgt spid="12"/>
                                        </p:tgtEl>
                                      </p:cBhvr>
                                      <p:to x="100000" y="95000"/>
                                    </p:animScale>
                                    <p:animScale>
                                      <p:cBhvr>
                                        <p:cTn id="71" dur="166" decel="50000">
                                          <p:stCondLst>
                                            <p:cond delay="1834"/>
                                          </p:stCondLst>
                                        </p:cTn>
                                        <p:tgtEl>
                                          <p:spTgt spid="12"/>
                                        </p:tgtEl>
                                      </p:cBhvr>
                                      <p:to x="100000" y="100000"/>
                                    </p:animScale>
                                  </p:childTnLst>
                                </p:cTn>
                              </p:par>
                            </p:childTnLst>
                          </p:cTn>
                        </p:par>
                        <p:par>
                          <p:cTn id="72" fill="hold">
                            <p:stCondLst>
                              <p:cond delay="8000"/>
                            </p:stCondLst>
                            <p:childTnLst>
                              <p:par>
                                <p:cTn id="73" presetID="26" presetClass="entr" presetSubtype="0" fill="hold" grpId="0" nodeType="afterEffect">
                                  <p:stCondLst>
                                    <p:cond delay="0"/>
                                  </p:stCondLst>
                                  <p:childTnLst>
                                    <p:set>
                                      <p:cBhvr>
                                        <p:cTn id="74" dur="1" fill="hold">
                                          <p:stCondLst>
                                            <p:cond delay="0"/>
                                          </p:stCondLst>
                                        </p:cTn>
                                        <p:tgtEl>
                                          <p:spTgt spid="13"/>
                                        </p:tgtEl>
                                        <p:attrNameLst>
                                          <p:attrName>style.visibility</p:attrName>
                                        </p:attrNameLst>
                                      </p:cBhvr>
                                      <p:to>
                                        <p:strVal val="visible"/>
                                      </p:to>
                                    </p:set>
                                    <p:animEffect transition="in" filter="wipe(down)">
                                      <p:cBhvr>
                                        <p:cTn id="75" dur="580">
                                          <p:stCondLst>
                                            <p:cond delay="0"/>
                                          </p:stCondLst>
                                        </p:cTn>
                                        <p:tgtEl>
                                          <p:spTgt spid="13"/>
                                        </p:tgtEl>
                                      </p:cBhvr>
                                    </p:animEffect>
                                    <p:anim calcmode="lin" valueType="num">
                                      <p:cBhvr>
                                        <p:cTn id="76"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81" dur="26">
                                          <p:stCondLst>
                                            <p:cond delay="650"/>
                                          </p:stCondLst>
                                        </p:cTn>
                                        <p:tgtEl>
                                          <p:spTgt spid="13"/>
                                        </p:tgtEl>
                                      </p:cBhvr>
                                      <p:to x="100000" y="60000"/>
                                    </p:animScale>
                                    <p:animScale>
                                      <p:cBhvr>
                                        <p:cTn id="82" dur="166" decel="50000">
                                          <p:stCondLst>
                                            <p:cond delay="676"/>
                                          </p:stCondLst>
                                        </p:cTn>
                                        <p:tgtEl>
                                          <p:spTgt spid="13"/>
                                        </p:tgtEl>
                                      </p:cBhvr>
                                      <p:to x="100000" y="100000"/>
                                    </p:animScale>
                                    <p:animScale>
                                      <p:cBhvr>
                                        <p:cTn id="83" dur="26">
                                          <p:stCondLst>
                                            <p:cond delay="1312"/>
                                          </p:stCondLst>
                                        </p:cTn>
                                        <p:tgtEl>
                                          <p:spTgt spid="13"/>
                                        </p:tgtEl>
                                      </p:cBhvr>
                                      <p:to x="100000" y="80000"/>
                                    </p:animScale>
                                    <p:animScale>
                                      <p:cBhvr>
                                        <p:cTn id="84" dur="166" decel="50000">
                                          <p:stCondLst>
                                            <p:cond delay="1338"/>
                                          </p:stCondLst>
                                        </p:cTn>
                                        <p:tgtEl>
                                          <p:spTgt spid="13"/>
                                        </p:tgtEl>
                                      </p:cBhvr>
                                      <p:to x="100000" y="100000"/>
                                    </p:animScale>
                                    <p:animScale>
                                      <p:cBhvr>
                                        <p:cTn id="85" dur="26">
                                          <p:stCondLst>
                                            <p:cond delay="1642"/>
                                          </p:stCondLst>
                                        </p:cTn>
                                        <p:tgtEl>
                                          <p:spTgt spid="13"/>
                                        </p:tgtEl>
                                      </p:cBhvr>
                                      <p:to x="100000" y="90000"/>
                                    </p:animScale>
                                    <p:animScale>
                                      <p:cBhvr>
                                        <p:cTn id="86" dur="166" decel="50000">
                                          <p:stCondLst>
                                            <p:cond delay="1668"/>
                                          </p:stCondLst>
                                        </p:cTn>
                                        <p:tgtEl>
                                          <p:spTgt spid="13"/>
                                        </p:tgtEl>
                                      </p:cBhvr>
                                      <p:to x="100000" y="100000"/>
                                    </p:animScale>
                                    <p:animScale>
                                      <p:cBhvr>
                                        <p:cTn id="87" dur="26">
                                          <p:stCondLst>
                                            <p:cond delay="1808"/>
                                          </p:stCondLst>
                                        </p:cTn>
                                        <p:tgtEl>
                                          <p:spTgt spid="13"/>
                                        </p:tgtEl>
                                      </p:cBhvr>
                                      <p:to x="100000" y="95000"/>
                                    </p:animScale>
                                    <p:animScale>
                                      <p:cBhvr>
                                        <p:cTn id="88" dur="166" decel="50000">
                                          <p:stCondLst>
                                            <p:cond delay="1834"/>
                                          </p:stCondLst>
                                        </p:cTn>
                                        <p:tgtEl>
                                          <p:spTgt spid="13"/>
                                        </p:tgtEl>
                                      </p:cBhvr>
                                      <p:to x="100000" y="100000"/>
                                    </p:animScale>
                                  </p:childTnLst>
                                </p:cTn>
                              </p:par>
                            </p:childTnLst>
                          </p:cTn>
                        </p:par>
                        <p:par>
                          <p:cTn id="89" fill="hold">
                            <p:stCondLst>
                              <p:cond delay="10000"/>
                            </p:stCondLst>
                            <p:childTnLst>
                              <p:par>
                                <p:cTn id="90" presetID="26" presetClass="entr" presetSubtype="0" fill="hold" grpId="0" nodeType="afterEffect">
                                  <p:stCondLst>
                                    <p:cond delay="0"/>
                                  </p:stCondLst>
                                  <p:childTnLst>
                                    <p:set>
                                      <p:cBhvr>
                                        <p:cTn id="91" dur="1" fill="hold">
                                          <p:stCondLst>
                                            <p:cond delay="0"/>
                                          </p:stCondLst>
                                        </p:cTn>
                                        <p:tgtEl>
                                          <p:spTgt spid="14"/>
                                        </p:tgtEl>
                                        <p:attrNameLst>
                                          <p:attrName>style.visibility</p:attrName>
                                        </p:attrNameLst>
                                      </p:cBhvr>
                                      <p:to>
                                        <p:strVal val="visible"/>
                                      </p:to>
                                    </p:set>
                                    <p:animEffect transition="in" filter="wipe(down)">
                                      <p:cBhvr>
                                        <p:cTn id="92" dur="580">
                                          <p:stCondLst>
                                            <p:cond delay="0"/>
                                          </p:stCondLst>
                                        </p:cTn>
                                        <p:tgtEl>
                                          <p:spTgt spid="14"/>
                                        </p:tgtEl>
                                      </p:cBhvr>
                                    </p:animEffect>
                                    <p:anim calcmode="lin" valueType="num">
                                      <p:cBhvr>
                                        <p:cTn id="93"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98" dur="26">
                                          <p:stCondLst>
                                            <p:cond delay="650"/>
                                          </p:stCondLst>
                                        </p:cTn>
                                        <p:tgtEl>
                                          <p:spTgt spid="14"/>
                                        </p:tgtEl>
                                      </p:cBhvr>
                                      <p:to x="100000" y="60000"/>
                                    </p:animScale>
                                    <p:animScale>
                                      <p:cBhvr>
                                        <p:cTn id="99" dur="166" decel="50000">
                                          <p:stCondLst>
                                            <p:cond delay="676"/>
                                          </p:stCondLst>
                                        </p:cTn>
                                        <p:tgtEl>
                                          <p:spTgt spid="14"/>
                                        </p:tgtEl>
                                      </p:cBhvr>
                                      <p:to x="100000" y="100000"/>
                                    </p:animScale>
                                    <p:animScale>
                                      <p:cBhvr>
                                        <p:cTn id="100" dur="26">
                                          <p:stCondLst>
                                            <p:cond delay="1312"/>
                                          </p:stCondLst>
                                        </p:cTn>
                                        <p:tgtEl>
                                          <p:spTgt spid="14"/>
                                        </p:tgtEl>
                                      </p:cBhvr>
                                      <p:to x="100000" y="80000"/>
                                    </p:animScale>
                                    <p:animScale>
                                      <p:cBhvr>
                                        <p:cTn id="101" dur="166" decel="50000">
                                          <p:stCondLst>
                                            <p:cond delay="1338"/>
                                          </p:stCondLst>
                                        </p:cTn>
                                        <p:tgtEl>
                                          <p:spTgt spid="14"/>
                                        </p:tgtEl>
                                      </p:cBhvr>
                                      <p:to x="100000" y="100000"/>
                                    </p:animScale>
                                    <p:animScale>
                                      <p:cBhvr>
                                        <p:cTn id="102" dur="26">
                                          <p:stCondLst>
                                            <p:cond delay="1642"/>
                                          </p:stCondLst>
                                        </p:cTn>
                                        <p:tgtEl>
                                          <p:spTgt spid="14"/>
                                        </p:tgtEl>
                                      </p:cBhvr>
                                      <p:to x="100000" y="90000"/>
                                    </p:animScale>
                                    <p:animScale>
                                      <p:cBhvr>
                                        <p:cTn id="103" dur="166" decel="50000">
                                          <p:stCondLst>
                                            <p:cond delay="1668"/>
                                          </p:stCondLst>
                                        </p:cTn>
                                        <p:tgtEl>
                                          <p:spTgt spid="14"/>
                                        </p:tgtEl>
                                      </p:cBhvr>
                                      <p:to x="100000" y="100000"/>
                                    </p:animScale>
                                    <p:animScale>
                                      <p:cBhvr>
                                        <p:cTn id="104" dur="26">
                                          <p:stCondLst>
                                            <p:cond delay="1808"/>
                                          </p:stCondLst>
                                        </p:cTn>
                                        <p:tgtEl>
                                          <p:spTgt spid="14"/>
                                        </p:tgtEl>
                                      </p:cBhvr>
                                      <p:to x="100000" y="95000"/>
                                    </p:animScale>
                                    <p:animScale>
                                      <p:cBhvr>
                                        <p:cTn id="105"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1" grpId="0" animBg="1"/>
      <p:bldP spid="12" grpId="0" animBg="1"/>
      <p:bldP spid="13" grpId="0" animBg="1"/>
      <p:bldP spid="14" grpId="0" animBg="1"/>
    </p:bld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5708</TotalTime>
  <Words>1770</Words>
  <Application>Microsoft Office PowerPoint</Application>
  <PresentationFormat>Ekran Gösterisi (4:3)</PresentationFormat>
  <Paragraphs>258</Paragraphs>
  <Slides>42</Slides>
  <Notes>35</Notes>
  <HiddenSlides>0</HiddenSlides>
  <MMClips>0</MMClips>
  <ScaleCrop>false</ScaleCrop>
  <HeadingPairs>
    <vt:vector size="4" baseType="variant">
      <vt:variant>
        <vt:lpstr>Tema</vt:lpstr>
      </vt:variant>
      <vt:variant>
        <vt:i4>1</vt:i4>
      </vt:variant>
      <vt:variant>
        <vt:lpstr>Slayt Başlıkları</vt:lpstr>
      </vt:variant>
      <vt:variant>
        <vt:i4>42</vt:i4>
      </vt:variant>
    </vt:vector>
  </HeadingPairs>
  <TitlesOfParts>
    <vt:vector size="43" baseType="lpstr">
      <vt:lpstr>Ofis Teması</vt:lpstr>
      <vt:lpstr>İNTERNET VE  MEDYA ARAÇLARININ BİLİNÇLİ KULLANIMI</vt:lpstr>
      <vt:lpstr>Slayt 2</vt:lpstr>
      <vt:lpstr>Slayt 3</vt:lpstr>
      <vt:lpstr>Slayt 4</vt:lpstr>
      <vt:lpstr>Slayt 5</vt:lpstr>
      <vt:lpstr>Slayt 6</vt:lpstr>
      <vt:lpstr>Slayt 7</vt:lpstr>
      <vt:lpstr>Slayt 8</vt:lpstr>
      <vt:lpstr>Slayt 9</vt:lpstr>
      <vt:lpstr>Slayt 10</vt:lpstr>
      <vt:lpstr>Slayt 11</vt:lpstr>
      <vt:lpstr>Slayt 12</vt:lpstr>
      <vt:lpstr>Slayt 13</vt:lpstr>
      <vt:lpstr>Slayt 14</vt:lpstr>
      <vt:lpstr>Slayt 15</vt:lpstr>
      <vt:lpstr>Slayt 16</vt:lpstr>
      <vt:lpstr>Slayt 17</vt:lpstr>
      <vt:lpstr>Slayt 18</vt:lpstr>
      <vt:lpstr>Slayt 19</vt:lpstr>
      <vt:lpstr>Slayt 20</vt:lpstr>
      <vt:lpstr>Slayt 21</vt:lpstr>
      <vt:lpstr>Slayt 22</vt:lpstr>
      <vt:lpstr>Slayt 23</vt:lpstr>
      <vt:lpstr>Slayt 24</vt:lpstr>
      <vt:lpstr>Slayt 25</vt:lpstr>
      <vt:lpstr>Slayt 26</vt:lpstr>
      <vt:lpstr>Slayt 27</vt:lpstr>
      <vt:lpstr>Slayt 28</vt:lpstr>
      <vt:lpstr>Slayt 29</vt:lpstr>
      <vt:lpstr>Slayt 30</vt:lpstr>
      <vt:lpstr>Slayt 31</vt:lpstr>
      <vt:lpstr>Slayt 32</vt:lpstr>
      <vt:lpstr>Slayt 33</vt:lpstr>
      <vt:lpstr>Slayt 34</vt:lpstr>
      <vt:lpstr>Slayt 35</vt:lpstr>
      <vt:lpstr>Slayt 36</vt:lpstr>
      <vt:lpstr>Slayt 37</vt:lpstr>
      <vt:lpstr>Slayt 38</vt:lpstr>
      <vt:lpstr>Slayt 39</vt:lpstr>
      <vt:lpstr>Slayt 40</vt:lpstr>
      <vt:lpstr>Slayt 41</vt:lpstr>
      <vt:lpstr>Kaynak: tbm.org.tr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Mustafa</dc:creator>
  <cp:lastModifiedBy>15</cp:lastModifiedBy>
  <cp:revision>1484</cp:revision>
  <dcterms:created xsi:type="dcterms:W3CDTF">2010-12-23T09:12:01Z</dcterms:created>
  <dcterms:modified xsi:type="dcterms:W3CDTF">2019-11-20T08:07:29Z</dcterms:modified>
</cp:coreProperties>
</file>